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73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65" r:id="rId18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99" d="100"/>
          <a:sy n="199" d="100"/>
        </p:scale>
        <p:origin x="68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13274" y="0"/>
            <a:ext cx="8430895" cy="5143500"/>
          </a:xfrm>
          <a:custGeom>
            <a:avLst/>
            <a:gdLst/>
            <a:ahLst/>
            <a:cxnLst/>
            <a:rect l="l" t="t" r="r" b="b"/>
            <a:pathLst>
              <a:path w="8430895" h="5143500">
                <a:moveTo>
                  <a:pt x="0" y="5143499"/>
                </a:moveTo>
                <a:lnTo>
                  <a:pt x="8430724" y="5143499"/>
                </a:lnTo>
                <a:lnTo>
                  <a:pt x="8430724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F3EE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13740" cy="5143500"/>
          </a:xfrm>
          <a:custGeom>
            <a:avLst/>
            <a:gdLst/>
            <a:ahLst/>
            <a:cxnLst/>
            <a:rect l="l" t="t" r="r" b="b"/>
            <a:pathLst>
              <a:path w="713740" h="5143500">
                <a:moveTo>
                  <a:pt x="713274" y="0"/>
                </a:moveTo>
                <a:lnTo>
                  <a:pt x="713274" y="5143499"/>
                </a:lnTo>
                <a:lnTo>
                  <a:pt x="0" y="5143499"/>
                </a:lnTo>
                <a:lnTo>
                  <a:pt x="0" y="0"/>
                </a:lnTo>
                <a:lnTo>
                  <a:pt x="713274" y="0"/>
                </a:lnTo>
                <a:close/>
              </a:path>
            </a:pathLst>
          </a:custGeom>
          <a:solidFill>
            <a:srgbClr val="EA5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538594"/>
                </a:moveTo>
                <a:lnTo>
                  <a:pt x="717981" y="538594"/>
                </a:lnTo>
                <a:lnTo>
                  <a:pt x="717981" y="0"/>
                </a:lnTo>
                <a:lnTo>
                  <a:pt x="708456" y="0"/>
                </a:lnTo>
                <a:lnTo>
                  <a:pt x="708456" y="538594"/>
                </a:lnTo>
                <a:lnTo>
                  <a:pt x="0" y="538594"/>
                </a:lnTo>
                <a:lnTo>
                  <a:pt x="0" y="548119"/>
                </a:lnTo>
                <a:lnTo>
                  <a:pt x="708456" y="548119"/>
                </a:lnTo>
                <a:lnTo>
                  <a:pt x="708456" y="4599241"/>
                </a:lnTo>
                <a:lnTo>
                  <a:pt x="0" y="4599241"/>
                </a:lnTo>
                <a:lnTo>
                  <a:pt x="0" y="4608766"/>
                </a:lnTo>
                <a:lnTo>
                  <a:pt x="708456" y="4608766"/>
                </a:lnTo>
                <a:lnTo>
                  <a:pt x="708456" y="5143500"/>
                </a:lnTo>
                <a:lnTo>
                  <a:pt x="717981" y="5143500"/>
                </a:lnTo>
                <a:lnTo>
                  <a:pt x="717981" y="4608766"/>
                </a:lnTo>
                <a:lnTo>
                  <a:pt x="9144000" y="4608766"/>
                </a:lnTo>
                <a:lnTo>
                  <a:pt x="9144000" y="4599241"/>
                </a:lnTo>
                <a:lnTo>
                  <a:pt x="717981" y="4599241"/>
                </a:lnTo>
                <a:lnTo>
                  <a:pt x="717981" y="548119"/>
                </a:lnTo>
                <a:lnTo>
                  <a:pt x="9144000" y="548119"/>
                </a:lnTo>
                <a:lnTo>
                  <a:pt x="9144000" y="538594"/>
                </a:lnTo>
                <a:close/>
              </a:path>
            </a:pathLst>
          </a:custGeom>
          <a:solidFill>
            <a:srgbClr val="060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547224" y="141312"/>
            <a:ext cx="494665" cy="242570"/>
          </a:xfrm>
          <a:custGeom>
            <a:avLst/>
            <a:gdLst/>
            <a:ahLst/>
            <a:cxnLst/>
            <a:rect l="l" t="t" r="r" b="b"/>
            <a:pathLst>
              <a:path w="494665" h="242570">
                <a:moveTo>
                  <a:pt x="0" y="0"/>
                </a:moveTo>
                <a:lnTo>
                  <a:pt x="494399" y="0"/>
                </a:lnTo>
              </a:path>
              <a:path w="494665" h="242570">
                <a:moveTo>
                  <a:pt x="0" y="78624"/>
                </a:moveTo>
                <a:lnTo>
                  <a:pt x="494399" y="78624"/>
                </a:lnTo>
              </a:path>
              <a:path w="494665" h="242570">
                <a:moveTo>
                  <a:pt x="0" y="159624"/>
                </a:moveTo>
                <a:lnTo>
                  <a:pt x="494399" y="159624"/>
                </a:lnTo>
              </a:path>
              <a:path w="494665" h="242570">
                <a:moveTo>
                  <a:pt x="0" y="242299"/>
                </a:moveTo>
                <a:lnTo>
                  <a:pt x="494399" y="242299"/>
                </a:lnTo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91734" y="114428"/>
            <a:ext cx="310515" cy="296545"/>
          </a:xfrm>
          <a:custGeom>
            <a:avLst/>
            <a:gdLst/>
            <a:ahLst/>
            <a:cxnLst/>
            <a:rect l="l" t="t" r="r" b="b"/>
            <a:pathLst>
              <a:path w="310515" h="296545">
                <a:moveTo>
                  <a:pt x="230712" y="296075"/>
                </a:moveTo>
                <a:lnTo>
                  <a:pt x="155074" y="191091"/>
                </a:lnTo>
                <a:lnTo>
                  <a:pt x="78438" y="296009"/>
                </a:lnTo>
                <a:lnTo>
                  <a:pt x="46288" y="272331"/>
                </a:lnTo>
                <a:lnTo>
                  <a:pt x="122858" y="167347"/>
                </a:lnTo>
                <a:lnTo>
                  <a:pt x="0" y="127660"/>
                </a:lnTo>
                <a:lnTo>
                  <a:pt x="12339" y="89843"/>
                </a:lnTo>
                <a:lnTo>
                  <a:pt x="135197" y="129526"/>
                </a:lnTo>
                <a:lnTo>
                  <a:pt x="135197" y="0"/>
                </a:lnTo>
                <a:lnTo>
                  <a:pt x="174884" y="0"/>
                </a:lnTo>
                <a:lnTo>
                  <a:pt x="174884" y="129593"/>
                </a:lnTo>
                <a:lnTo>
                  <a:pt x="297809" y="89909"/>
                </a:lnTo>
                <a:lnTo>
                  <a:pt x="310148" y="127727"/>
                </a:lnTo>
                <a:lnTo>
                  <a:pt x="187223" y="167413"/>
                </a:lnTo>
                <a:lnTo>
                  <a:pt x="262858" y="272397"/>
                </a:lnTo>
                <a:lnTo>
                  <a:pt x="230712" y="296075"/>
                </a:lnTo>
                <a:close/>
              </a:path>
            </a:pathLst>
          </a:custGeom>
          <a:solidFill>
            <a:srgbClr val="060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21763" y="2109216"/>
            <a:ext cx="2503804" cy="375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06060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90800" y="3280762"/>
            <a:ext cx="4507230" cy="577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 u="sng">
                <a:solidFill>
                  <a:srgbClr val="06060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06060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 u="sng">
                <a:solidFill>
                  <a:srgbClr val="06060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06060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6325" y="1211172"/>
            <a:ext cx="3640454" cy="3508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6060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1975" y="1334997"/>
            <a:ext cx="3590290" cy="308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6060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3EE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06060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3EE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38587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9524"/>
                </a:moveTo>
                <a:lnTo>
                  <a:pt x="0" y="0"/>
                </a:lnTo>
                <a:lnTo>
                  <a:pt x="9143999" y="0"/>
                </a:lnTo>
                <a:lnTo>
                  <a:pt x="9143999" y="9524"/>
                </a:lnTo>
                <a:lnTo>
                  <a:pt x="0" y="9524"/>
                </a:lnTo>
                <a:close/>
              </a:path>
            </a:pathLst>
          </a:custGeom>
          <a:solidFill>
            <a:srgbClr val="060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49398" y="0"/>
            <a:ext cx="694690" cy="544830"/>
          </a:xfrm>
          <a:custGeom>
            <a:avLst/>
            <a:gdLst/>
            <a:ahLst/>
            <a:cxnLst/>
            <a:rect l="l" t="t" r="r" b="b"/>
            <a:pathLst>
              <a:path w="694690" h="544830">
                <a:moveTo>
                  <a:pt x="694601" y="544224"/>
                </a:moveTo>
                <a:lnTo>
                  <a:pt x="0" y="544224"/>
                </a:lnTo>
                <a:lnTo>
                  <a:pt x="0" y="0"/>
                </a:lnTo>
                <a:lnTo>
                  <a:pt x="694601" y="0"/>
                </a:lnTo>
                <a:lnTo>
                  <a:pt x="694601" y="544224"/>
                </a:lnTo>
                <a:close/>
              </a:path>
            </a:pathLst>
          </a:custGeom>
          <a:solidFill>
            <a:srgbClr val="EA5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449398" y="0"/>
            <a:ext cx="694690" cy="544830"/>
          </a:xfrm>
          <a:custGeom>
            <a:avLst/>
            <a:gdLst/>
            <a:ahLst/>
            <a:cxnLst/>
            <a:rect l="l" t="t" r="r" b="b"/>
            <a:pathLst>
              <a:path w="694690" h="544830">
                <a:moveTo>
                  <a:pt x="694601" y="544224"/>
                </a:moveTo>
                <a:lnTo>
                  <a:pt x="0" y="544224"/>
                </a:lnTo>
                <a:lnTo>
                  <a:pt x="0" y="0"/>
                </a:lnTo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970" y="566580"/>
            <a:ext cx="4520058" cy="5384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06060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0505" y="1258076"/>
            <a:ext cx="5336540" cy="288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 u="sng">
                <a:solidFill>
                  <a:srgbClr val="06060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vatamate.com/" TargetMode="External"/><Relationship Id="rId7" Type="http://schemas.openxmlformats.org/officeDocument/2006/relationships/image" Target="../media/image8.jpeg"/><Relationship Id="rId2" Type="http://schemas.openxmlformats.org/officeDocument/2006/relationships/hyperlink" Target="https://phet.colorado.edu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09800" y="1859618"/>
            <a:ext cx="4724400" cy="67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300" spc="-185" dirty="0">
                <a:latin typeface="Arial Black" panose="020B0A04020102020204" pitchFamily="34" charset="0"/>
              </a:rPr>
              <a:t>3D Educational Web Platform</a:t>
            </a:r>
            <a:br>
              <a:rPr lang="en-US" sz="2300" spc="-185" dirty="0">
                <a:latin typeface="Arial Black" panose="020B0A04020102020204" pitchFamily="34" charset="0"/>
              </a:rPr>
            </a:br>
            <a:r>
              <a:rPr lang="en-US" sz="2000" spc="-185" dirty="0">
                <a:latin typeface="Arial Black" panose="020B0A04020102020204" pitchFamily="34" charset="0"/>
              </a:rPr>
              <a:t>VisioScience3D</a:t>
            </a:r>
            <a:endParaRPr sz="2000" dirty="0">
              <a:latin typeface="Arial Black" panose="020B0A040201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290800" y="3280762"/>
            <a:ext cx="4507230" cy="4925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400" b="1" u="none" dirty="0">
                <a:latin typeface="Arial" panose="020B0604020202020204" pitchFamily="34" charset="0"/>
                <a:cs typeface="Arial" panose="020B0604020202020204" pitchFamily="34" charset="0"/>
              </a:rPr>
              <a:t>Student:</a:t>
            </a:r>
            <a:r>
              <a:rPr sz="1400" b="1" u="none"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/>
              <a:t>Dragomir Andrei-Mihai</a:t>
            </a: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400" b="1" u="none" dirty="0">
                <a:latin typeface="Arial" panose="020B0604020202020204" pitchFamily="34" charset="0"/>
                <a:cs typeface="Arial" panose="020B0604020202020204" pitchFamily="34" charset="0"/>
              </a:rPr>
              <a:t>Scientific</a:t>
            </a:r>
            <a:r>
              <a:rPr sz="1400" b="1" u="none" spc="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u="none" dirty="0">
                <a:latin typeface="Arial" panose="020B0604020202020204" pitchFamily="34" charset="0"/>
                <a:cs typeface="Arial" panose="020B0604020202020204" pitchFamily="34" charset="0"/>
              </a:rPr>
              <a:t>advisor:</a:t>
            </a:r>
            <a:r>
              <a:rPr sz="1400" b="1" u="none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u="none" spc="-1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Prof.  </a:t>
            </a:r>
            <a:r>
              <a:rPr lang="en-US" sz="1200" u="none" spc="-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Dr.</a:t>
            </a:r>
            <a:r>
              <a:rPr lang="en-US" sz="1200" u="none" spc="1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u="none" spc="-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Ing Anca Morar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913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36978" y="4754382"/>
            <a:ext cx="1301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3475" y="4771429"/>
            <a:ext cx="53613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Microsoft Sans Serif"/>
                <a:cs typeface="Microsoft Sans Serif"/>
              </a:rPr>
              <a:t>Sesiunea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666666"/>
                </a:solidFill>
                <a:latin typeface="Microsoft Sans Serif"/>
                <a:cs typeface="Microsoft Sans Serif"/>
              </a:rPr>
              <a:t>de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200" dirty="0" err="1">
                <a:solidFill>
                  <a:srgbClr val="666666"/>
                </a:solidFill>
                <a:latin typeface="Microsoft Sans Serif"/>
                <a:cs typeface="Microsoft Sans Serif"/>
              </a:rPr>
              <a:t>Comunicări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lang="en-US" sz="1200" dirty="0" err="1">
                <a:solidFill>
                  <a:srgbClr val="666666"/>
                </a:solidFill>
                <a:latin typeface="Microsoft Sans Serif"/>
                <a:cs typeface="Microsoft Sans Serif"/>
              </a:rPr>
              <a:t>S</a:t>
            </a:r>
            <a:r>
              <a:rPr sz="1200" dirty="0" err="1">
                <a:solidFill>
                  <a:srgbClr val="666666"/>
                </a:solidFill>
                <a:latin typeface="Microsoft Sans Serif"/>
                <a:cs typeface="Microsoft Sans Serif"/>
              </a:rPr>
              <a:t>tiințifice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666666"/>
                </a:solidFill>
                <a:latin typeface="Microsoft Sans Serif"/>
                <a:cs typeface="Microsoft Sans Serif"/>
              </a:rPr>
              <a:t>Studențești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200" spc="450" dirty="0">
                <a:solidFill>
                  <a:srgbClr val="666666"/>
                </a:solidFill>
                <a:latin typeface="Microsoft Sans Serif"/>
                <a:cs typeface="Microsoft Sans Serif"/>
              </a:rPr>
              <a:t>–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200" spc="-85" dirty="0">
                <a:solidFill>
                  <a:srgbClr val="666666"/>
                </a:solidFill>
                <a:latin typeface="Microsoft Sans Serif"/>
                <a:cs typeface="Microsoft Sans Serif"/>
              </a:rPr>
              <a:t>SCSS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666666"/>
                </a:solidFill>
                <a:latin typeface="Microsoft Sans Serif"/>
                <a:cs typeface="Microsoft Sans Serif"/>
              </a:rPr>
              <a:t>202</a:t>
            </a:r>
            <a:r>
              <a:rPr lang="en-US" sz="1200" dirty="0">
                <a:solidFill>
                  <a:srgbClr val="666666"/>
                </a:solidFill>
                <a:latin typeface="Microsoft Sans Serif"/>
                <a:cs typeface="Microsoft Sans Serif"/>
              </a:rPr>
              <a:t>5</a:t>
            </a:r>
            <a:r>
              <a:rPr sz="1200" dirty="0">
                <a:solidFill>
                  <a:srgbClr val="666666"/>
                </a:solidFill>
                <a:latin typeface="Microsoft Sans Serif"/>
                <a:cs typeface="Microsoft Sans Serif"/>
              </a:rPr>
              <a:t>,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200" spc="-95" dirty="0">
                <a:solidFill>
                  <a:srgbClr val="666666"/>
                </a:solidFill>
                <a:latin typeface="Microsoft Sans Serif"/>
                <a:cs typeface="Microsoft Sans Serif"/>
              </a:rPr>
              <a:t>1</a:t>
            </a:r>
            <a:r>
              <a:rPr lang="en-US" sz="1200" spc="-95" dirty="0">
                <a:solidFill>
                  <a:srgbClr val="666666"/>
                </a:solidFill>
                <a:latin typeface="Microsoft Sans Serif"/>
                <a:cs typeface="Microsoft Sans Serif"/>
              </a:rPr>
              <a:t>2-</a:t>
            </a:r>
            <a:r>
              <a:rPr sz="1200" spc="-105" dirty="0">
                <a:solidFill>
                  <a:srgbClr val="666666"/>
                </a:solidFill>
                <a:latin typeface="Microsoft Sans Serif"/>
                <a:cs typeface="Microsoft Sans Serif"/>
              </a:rPr>
              <a:t>1</a:t>
            </a:r>
            <a:r>
              <a:rPr lang="en-US" sz="1200" spc="-105" dirty="0">
                <a:solidFill>
                  <a:srgbClr val="666666"/>
                </a:solidFill>
                <a:latin typeface="Microsoft Sans Serif"/>
                <a:cs typeface="Microsoft Sans Serif"/>
              </a:rPr>
              <a:t>3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200" dirty="0" err="1">
                <a:solidFill>
                  <a:srgbClr val="666666"/>
                </a:solidFill>
                <a:latin typeface="Microsoft Sans Serif"/>
                <a:cs typeface="Microsoft Sans Serif"/>
              </a:rPr>
              <a:t>mai</a:t>
            </a:r>
            <a:r>
              <a:rPr sz="1200" spc="114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666666"/>
                </a:solidFill>
                <a:latin typeface="Microsoft Sans Serif"/>
                <a:cs typeface="Microsoft Sans Serif"/>
              </a:rPr>
              <a:t>202</a:t>
            </a:r>
            <a:r>
              <a:rPr lang="en-US" sz="1200" spc="30" dirty="0">
                <a:solidFill>
                  <a:srgbClr val="666666"/>
                </a:solidFill>
                <a:latin typeface="Microsoft Sans Serif"/>
                <a:cs typeface="Microsoft Sans Serif"/>
              </a:rPr>
              <a:t>5</a:t>
            </a:r>
            <a:endParaRPr sz="1200" dirty="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9964" y="171486"/>
            <a:ext cx="7947025" cy="1952625"/>
            <a:chOff x="1031999" y="143149"/>
            <a:chExt cx="7947025" cy="19526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999" y="143149"/>
              <a:ext cx="1952425" cy="195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6250" y="636975"/>
              <a:ext cx="2174349" cy="9647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8047" y="682147"/>
              <a:ext cx="2360873" cy="874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762"/>
            <a:ext cx="9149080" cy="554355"/>
            <a:chOff x="0" y="-4762"/>
            <a:chExt cx="9149080" cy="554355"/>
          </a:xfrm>
        </p:grpSpPr>
        <p:sp>
          <p:nvSpPr>
            <p:cNvPr id="3" name="object 3"/>
            <p:cNvSpPr/>
            <p:nvPr/>
          </p:nvSpPr>
          <p:spPr>
            <a:xfrm>
              <a:off x="0" y="538587"/>
              <a:ext cx="9144000" cy="9525"/>
            </a:xfrm>
            <a:custGeom>
              <a:avLst/>
              <a:gdLst/>
              <a:ahLst/>
              <a:cxnLst/>
              <a:rect l="l" t="t" r="r" b="b"/>
              <a:pathLst>
                <a:path w="9144000" h="9525">
                  <a:moveTo>
                    <a:pt x="0" y="9524"/>
                  </a:moveTo>
                  <a:lnTo>
                    <a:pt x="0" y="0"/>
                  </a:lnTo>
                  <a:lnTo>
                    <a:pt x="9143999" y="0"/>
                  </a:lnTo>
                  <a:lnTo>
                    <a:pt x="9143999" y="9524"/>
                  </a:lnTo>
                  <a:lnTo>
                    <a:pt x="0" y="9524"/>
                  </a:lnTo>
                  <a:close/>
                </a:path>
              </a:pathLst>
            </a:custGeom>
            <a:solidFill>
              <a:srgbClr val="060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  <a:lnTo>
                    <a:pt x="694601" y="0"/>
                  </a:lnTo>
                  <a:lnTo>
                    <a:pt x="694601" y="544224"/>
                  </a:lnTo>
                  <a:close/>
                </a:path>
              </a:pathLst>
            </a:custGeom>
            <a:solidFill>
              <a:srgbClr val="EA5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606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0" y="566580"/>
            <a:ext cx="5791200" cy="530843"/>
          </a:xfrm>
          <a:prstGeom prst="rect">
            <a:avLst/>
          </a:prstGeom>
        </p:spPr>
        <p:txBody>
          <a:bodyPr vert="horz" wrap="square" lIns="0" tIns="68509" rIns="0" bIns="0" rtlCol="0">
            <a:spAutoFit/>
          </a:bodyPr>
          <a:lstStyle/>
          <a:p>
            <a:pPr marL="1083945">
              <a:lnSpc>
                <a:spcPct val="100000"/>
              </a:lnSpc>
              <a:spcBef>
                <a:spcPts val="100"/>
              </a:spcBef>
            </a:pPr>
            <a:r>
              <a:rPr lang="en-US" sz="3000" spc="-185" dirty="0"/>
              <a:t>Backend </a:t>
            </a:r>
            <a:r>
              <a:rPr sz="3000" spc="-185" dirty="0"/>
              <a:t>Architecture</a:t>
            </a:r>
            <a:endParaRPr sz="3000" dirty="0"/>
          </a:p>
        </p:txBody>
      </p:sp>
      <p:sp>
        <p:nvSpPr>
          <p:cNvPr id="7" name="object 7"/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4" name="Picture 13" descr="A diagram of a cell phone&#10;&#10;AI-generated content may be incorrect.">
            <a:extLst>
              <a:ext uri="{FF2B5EF4-FFF2-40B4-BE49-F238E27FC236}">
                <a16:creationId xmlns:a16="http://schemas.microsoft.com/office/drawing/2014/main" id="{AA592B9D-E0C4-E5B4-017D-C83BE67A2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115891"/>
            <a:ext cx="6743700" cy="39067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065AC-046D-984B-BA64-02A10819F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7E8AF48D-A3BC-2867-053C-56991DB90036}"/>
              </a:ext>
            </a:extLst>
          </p:cNvPr>
          <p:cNvGrpSpPr/>
          <p:nvPr/>
        </p:nvGrpSpPr>
        <p:grpSpPr>
          <a:xfrm>
            <a:off x="0" y="-4762"/>
            <a:ext cx="9149080" cy="554355"/>
            <a:chOff x="0" y="-4762"/>
            <a:chExt cx="9149080" cy="5543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93AAE6E-2982-F7BF-65FD-4CC6B284D1E8}"/>
                </a:ext>
              </a:extLst>
            </p:cNvPr>
            <p:cNvSpPr/>
            <p:nvPr/>
          </p:nvSpPr>
          <p:spPr>
            <a:xfrm>
              <a:off x="0" y="538587"/>
              <a:ext cx="9144000" cy="9525"/>
            </a:xfrm>
            <a:custGeom>
              <a:avLst/>
              <a:gdLst/>
              <a:ahLst/>
              <a:cxnLst/>
              <a:rect l="l" t="t" r="r" b="b"/>
              <a:pathLst>
                <a:path w="9144000" h="9525">
                  <a:moveTo>
                    <a:pt x="0" y="9524"/>
                  </a:moveTo>
                  <a:lnTo>
                    <a:pt x="0" y="0"/>
                  </a:lnTo>
                  <a:lnTo>
                    <a:pt x="9143999" y="0"/>
                  </a:lnTo>
                  <a:lnTo>
                    <a:pt x="9143999" y="9524"/>
                  </a:lnTo>
                  <a:lnTo>
                    <a:pt x="0" y="9524"/>
                  </a:lnTo>
                  <a:close/>
                </a:path>
              </a:pathLst>
            </a:custGeom>
            <a:solidFill>
              <a:srgbClr val="060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D18B429-C45E-E38C-4806-E7504884CBDA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  <a:lnTo>
                    <a:pt x="694601" y="0"/>
                  </a:lnTo>
                  <a:lnTo>
                    <a:pt x="694601" y="544224"/>
                  </a:lnTo>
                  <a:close/>
                </a:path>
              </a:pathLst>
            </a:custGeom>
            <a:solidFill>
              <a:srgbClr val="EA5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96B8F29-883C-913D-7EE7-C1F9DAD04F3E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606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62EBD964-1EF4-B904-A678-B01D950F7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566580"/>
            <a:ext cx="5791200" cy="530843"/>
          </a:xfrm>
          <a:prstGeom prst="rect">
            <a:avLst/>
          </a:prstGeom>
        </p:spPr>
        <p:txBody>
          <a:bodyPr vert="horz" wrap="square" lIns="0" tIns="68509" rIns="0" bIns="0" rtlCol="0">
            <a:spAutoFit/>
          </a:bodyPr>
          <a:lstStyle/>
          <a:p>
            <a:pPr marL="1083945">
              <a:lnSpc>
                <a:spcPct val="100000"/>
              </a:lnSpc>
              <a:spcBef>
                <a:spcPts val="100"/>
              </a:spcBef>
            </a:pPr>
            <a:r>
              <a:rPr lang="en-US" sz="3000" spc="-185" dirty="0"/>
              <a:t>Frontend </a:t>
            </a:r>
            <a:r>
              <a:rPr sz="3000" spc="-185" dirty="0"/>
              <a:t>Architecture</a:t>
            </a:r>
            <a:endParaRPr sz="30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DCFAEB7-D7F7-11C2-D876-3D0772CF056D}"/>
              </a:ext>
            </a:extLst>
          </p:cNvPr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083FB7F-2983-2E0C-64BC-E40C142616EF}"/>
              </a:ext>
            </a:extLst>
          </p:cNvPr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57D7088-03A4-F9E8-3212-CA0882B731EA}"/>
              </a:ext>
            </a:extLst>
          </p:cNvPr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9146EF2-1D61-EA92-DB26-7CDDA1012129}"/>
              </a:ext>
            </a:extLst>
          </p:cNvPr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88C1ED-0C3D-2AFC-2FD5-064FD8AB5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4000" cy="24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6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4944B-6980-9340-2DCB-5E779DFFD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12615F3-0FD9-9973-FBC7-4201FC0837A8}"/>
              </a:ext>
            </a:extLst>
          </p:cNvPr>
          <p:cNvGrpSpPr/>
          <p:nvPr/>
        </p:nvGrpSpPr>
        <p:grpSpPr>
          <a:xfrm>
            <a:off x="0" y="-4762"/>
            <a:ext cx="9149080" cy="554355"/>
            <a:chOff x="0" y="-4762"/>
            <a:chExt cx="9149080" cy="5543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D2FD2B5-9059-D8FE-6E4A-6434AE94A39F}"/>
                </a:ext>
              </a:extLst>
            </p:cNvPr>
            <p:cNvSpPr/>
            <p:nvPr/>
          </p:nvSpPr>
          <p:spPr>
            <a:xfrm>
              <a:off x="0" y="538587"/>
              <a:ext cx="9144000" cy="9525"/>
            </a:xfrm>
            <a:custGeom>
              <a:avLst/>
              <a:gdLst/>
              <a:ahLst/>
              <a:cxnLst/>
              <a:rect l="l" t="t" r="r" b="b"/>
              <a:pathLst>
                <a:path w="9144000" h="9525">
                  <a:moveTo>
                    <a:pt x="0" y="9524"/>
                  </a:moveTo>
                  <a:lnTo>
                    <a:pt x="0" y="0"/>
                  </a:lnTo>
                  <a:lnTo>
                    <a:pt x="9143999" y="0"/>
                  </a:lnTo>
                  <a:lnTo>
                    <a:pt x="9143999" y="9524"/>
                  </a:lnTo>
                  <a:lnTo>
                    <a:pt x="0" y="9524"/>
                  </a:lnTo>
                  <a:close/>
                </a:path>
              </a:pathLst>
            </a:custGeom>
            <a:solidFill>
              <a:srgbClr val="060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D6C4AB8-BC8E-83A5-66E5-87D4CA935774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  <a:lnTo>
                    <a:pt x="694601" y="0"/>
                  </a:lnTo>
                  <a:lnTo>
                    <a:pt x="694601" y="544224"/>
                  </a:lnTo>
                  <a:close/>
                </a:path>
              </a:pathLst>
            </a:custGeom>
            <a:solidFill>
              <a:srgbClr val="EA5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55BD673-D0D3-66E9-AA29-1C144F31C856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606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161A8851-9834-C365-8D8B-D550AEB5C7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558770"/>
            <a:ext cx="5791200" cy="530843"/>
          </a:xfrm>
          <a:prstGeom prst="rect">
            <a:avLst/>
          </a:prstGeom>
        </p:spPr>
        <p:txBody>
          <a:bodyPr vert="horz" wrap="square" lIns="0" tIns="68509" rIns="0" bIns="0" rtlCol="0">
            <a:spAutoFit/>
          </a:bodyPr>
          <a:lstStyle/>
          <a:p>
            <a:pPr marL="1083945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3D Scenes</a:t>
            </a:r>
            <a:endParaRPr sz="30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CD0DE01-344A-BA1D-0720-5F216563315A}"/>
              </a:ext>
            </a:extLst>
          </p:cNvPr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D41213F-7710-A3A1-ECC1-0BB38FB9A6AC}"/>
              </a:ext>
            </a:extLst>
          </p:cNvPr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8AC0F99-F91A-8E9B-89DF-97C45836759B}"/>
              </a:ext>
            </a:extLst>
          </p:cNvPr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 dirty="0">
              <a:latin typeface="Microsoft Sans Serif"/>
              <a:cs typeface="Microsoft Sans Serif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A61CD2A-4F91-540B-22E7-01658F12A555}"/>
              </a:ext>
            </a:extLst>
          </p:cNvPr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F32C8-4FF2-7BDC-DA30-5BF201650862}"/>
              </a:ext>
            </a:extLst>
          </p:cNvPr>
          <p:cNvSpPr txBox="1"/>
          <p:nvPr/>
        </p:nvSpPr>
        <p:spPr>
          <a:xfrm>
            <a:off x="609600" y="1428750"/>
            <a:ext cx="46482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 wrap every 3D scene in a Canvas from @react-three/fiber, configuring camera, lighting, and performance.</a:t>
            </a:r>
          </a:p>
          <a:p>
            <a:pPr lvl="5"/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5"/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5"/>
            <a:r>
              <a:rPr lang="en-US" sz="1400" b="1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GLTF conversion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GLB files are converted to React-ready hooks via gltf.pmnd.rs, giving us </a:t>
            </a:r>
            <a:r>
              <a:rPr lang="en-US" sz="12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useGLTF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() components.</a:t>
            </a:r>
          </a:p>
          <a:p>
            <a:pPr lvl="4"/>
            <a:endParaRPr lang="en-US" sz="1200" b="1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n-US" sz="1200" b="1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sz="1400" b="1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Animations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 use react-spring/three for continuous animations.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5"/>
            <a:r>
              <a:rPr lang="en-US" sz="1400" b="1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Physics &amp; Controls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 physics-like behavior (drag inertia, damping) we compute deltas manually in </a:t>
            </a:r>
            <a:r>
              <a:rPr lang="en-US" sz="12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useFrame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pic>
        <p:nvPicPr>
          <p:cNvPr id="23" name="Picture 22" descr="A screenshot of a video game">
            <a:extLst>
              <a:ext uri="{FF2B5EF4-FFF2-40B4-BE49-F238E27FC236}">
                <a16:creationId xmlns:a16="http://schemas.microsoft.com/office/drawing/2014/main" id="{08F91543-88C5-94A1-9ED3-E316C8FB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703253"/>
            <a:ext cx="3728920" cy="21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09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59463-9383-BB3E-35FC-C9382712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8A59429-FD58-95A3-2E0C-E2FB4F1136E6}"/>
              </a:ext>
            </a:extLst>
          </p:cNvPr>
          <p:cNvGrpSpPr/>
          <p:nvPr/>
        </p:nvGrpSpPr>
        <p:grpSpPr>
          <a:xfrm>
            <a:off x="0" y="-4762"/>
            <a:ext cx="9149080" cy="554355"/>
            <a:chOff x="0" y="-4762"/>
            <a:chExt cx="9149080" cy="5543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814A390-04EE-291D-0350-BB58C3E5A7BF}"/>
                </a:ext>
              </a:extLst>
            </p:cNvPr>
            <p:cNvSpPr/>
            <p:nvPr/>
          </p:nvSpPr>
          <p:spPr>
            <a:xfrm>
              <a:off x="0" y="538587"/>
              <a:ext cx="9144000" cy="9525"/>
            </a:xfrm>
            <a:custGeom>
              <a:avLst/>
              <a:gdLst/>
              <a:ahLst/>
              <a:cxnLst/>
              <a:rect l="l" t="t" r="r" b="b"/>
              <a:pathLst>
                <a:path w="9144000" h="9525">
                  <a:moveTo>
                    <a:pt x="0" y="9524"/>
                  </a:moveTo>
                  <a:lnTo>
                    <a:pt x="0" y="0"/>
                  </a:lnTo>
                  <a:lnTo>
                    <a:pt x="9143999" y="0"/>
                  </a:lnTo>
                  <a:lnTo>
                    <a:pt x="9143999" y="9524"/>
                  </a:lnTo>
                  <a:lnTo>
                    <a:pt x="0" y="9524"/>
                  </a:lnTo>
                  <a:close/>
                </a:path>
              </a:pathLst>
            </a:custGeom>
            <a:solidFill>
              <a:srgbClr val="060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82BCA21-0159-9507-A6D3-CCB8B1EE56E9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  <a:lnTo>
                    <a:pt x="694601" y="0"/>
                  </a:lnTo>
                  <a:lnTo>
                    <a:pt x="694601" y="544224"/>
                  </a:lnTo>
                  <a:close/>
                </a:path>
              </a:pathLst>
            </a:custGeom>
            <a:solidFill>
              <a:srgbClr val="EA5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94DF472-D27E-B7C3-0935-C3C984AAB5C1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606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87072166-2E05-B3A2-E317-863BDD8E6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558770"/>
            <a:ext cx="5791200" cy="530843"/>
          </a:xfrm>
          <a:prstGeom prst="rect">
            <a:avLst/>
          </a:prstGeom>
        </p:spPr>
        <p:txBody>
          <a:bodyPr vert="horz" wrap="square" lIns="0" tIns="68509" rIns="0" bIns="0" rtlCol="0">
            <a:spAutoFit/>
          </a:bodyPr>
          <a:lstStyle/>
          <a:p>
            <a:pPr marL="1083945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Evaluation</a:t>
            </a:r>
            <a:endParaRPr sz="30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E33C6B3-6EA9-FE7A-A8F8-E37434A2CA18}"/>
              </a:ext>
            </a:extLst>
          </p:cNvPr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FC30674-7B85-DE9B-574D-EF59EF80505C}"/>
              </a:ext>
            </a:extLst>
          </p:cNvPr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56E441E-53BF-D7CE-014A-570E1F2CE75B}"/>
              </a:ext>
            </a:extLst>
          </p:cNvPr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54569F4-EFF8-1737-D90C-0524BC9267C5}"/>
              </a:ext>
            </a:extLst>
          </p:cNvPr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2EA86-1C32-B4D4-12CC-CBECEE8EBEB2}"/>
              </a:ext>
            </a:extLst>
          </p:cNvPr>
          <p:cNvSpPr txBox="1"/>
          <p:nvPr/>
        </p:nvSpPr>
        <p:spPr>
          <a:xfrm>
            <a:off x="532284" y="1428750"/>
            <a:ext cx="807943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Manual QA &amp; Testing</a:t>
            </a:r>
            <a:endParaRPr lang="en-US" sz="1400" b="1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Manual testing for bugs and problems in developer defined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Loaded GLB assets (planets, geometry, molecules, data structures) in isolation and via the menu to confirm they appeared correctly (no missing meshes, textures or materials).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Tested orbit/zoom/move via mouse, touch to ensured smooth experience.</a:t>
            </a:r>
            <a:b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CI/CD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Every PR runs linters (</a:t>
            </a:r>
            <a:r>
              <a:rPr lang="en-US" sz="1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gofmt</a:t>
            </a:r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), set-up, build tests, and unit tests will be added.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Benchmarks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Target for final version: Latency: API &lt; 100 </a:t>
            </a:r>
            <a:r>
              <a:rPr lang="en-US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ms</a:t>
            </a:r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model‐load FPS ≥ 30.</a:t>
            </a:r>
          </a:p>
        </p:txBody>
      </p:sp>
    </p:spTree>
    <p:extLst>
      <p:ext uri="{BB962C8B-B14F-4D97-AF65-F5344CB8AC3E}">
        <p14:creationId xmlns:p14="http://schemas.microsoft.com/office/powerpoint/2010/main" val="237330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14319-F4F0-4F0D-A132-9ED43D04F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BCB87EAA-6784-3852-F482-CF5F42C32B70}"/>
              </a:ext>
            </a:extLst>
          </p:cNvPr>
          <p:cNvGrpSpPr/>
          <p:nvPr/>
        </p:nvGrpSpPr>
        <p:grpSpPr>
          <a:xfrm>
            <a:off x="0" y="-4762"/>
            <a:ext cx="9149080" cy="554355"/>
            <a:chOff x="0" y="-4762"/>
            <a:chExt cx="9149080" cy="5543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47D7087-3F3E-092F-F1E3-35235D5F86D3}"/>
                </a:ext>
              </a:extLst>
            </p:cNvPr>
            <p:cNvSpPr/>
            <p:nvPr/>
          </p:nvSpPr>
          <p:spPr>
            <a:xfrm>
              <a:off x="0" y="538587"/>
              <a:ext cx="9144000" cy="9525"/>
            </a:xfrm>
            <a:custGeom>
              <a:avLst/>
              <a:gdLst/>
              <a:ahLst/>
              <a:cxnLst/>
              <a:rect l="l" t="t" r="r" b="b"/>
              <a:pathLst>
                <a:path w="9144000" h="9525">
                  <a:moveTo>
                    <a:pt x="0" y="9524"/>
                  </a:moveTo>
                  <a:lnTo>
                    <a:pt x="0" y="0"/>
                  </a:lnTo>
                  <a:lnTo>
                    <a:pt x="9143999" y="0"/>
                  </a:lnTo>
                  <a:lnTo>
                    <a:pt x="9143999" y="9524"/>
                  </a:lnTo>
                  <a:lnTo>
                    <a:pt x="0" y="9524"/>
                  </a:lnTo>
                  <a:close/>
                </a:path>
              </a:pathLst>
            </a:custGeom>
            <a:solidFill>
              <a:srgbClr val="060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B9F7145-53FE-1BDC-853A-AFF50C3C2A54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  <a:lnTo>
                    <a:pt x="694601" y="0"/>
                  </a:lnTo>
                  <a:lnTo>
                    <a:pt x="694601" y="544224"/>
                  </a:lnTo>
                  <a:close/>
                </a:path>
              </a:pathLst>
            </a:custGeom>
            <a:solidFill>
              <a:srgbClr val="EA5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26C2C8B-D2D6-000A-C092-82D9631C2C98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606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F815CDF7-5507-4D93-0CB9-1EBD614A5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558770"/>
            <a:ext cx="5791200" cy="530843"/>
          </a:xfrm>
          <a:prstGeom prst="rect">
            <a:avLst/>
          </a:prstGeom>
        </p:spPr>
        <p:txBody>
          <a:bodyPr vert="horz" wrap="square" lIns="0" tIns="68509" rIns="0" bIns="0" rtlCol="0">
            <a:spAutoFit/>
          </a:bodyPr>
          <a:lstStyle/>
          <a:p>
            <a:pPr marL="1083945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Problems</a:t>
            </a:r>
            <a:endParaRPr sz="30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03599F3-6996-AB25-66E5-9E69E5D6DC33}"/>
              </a:ext>
            </a:extLst>
          </p:cNvPr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6FEB18C-A473-0B61-CA1A-B5859320BCFA}"/>
              </a:ext>
            </a:extLst>
          </p:cNvPr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3E70F13-F23C-9501-6D89-1B4C7DB8CDE8}"/>
              </a:ext>
            </a:extLst>
          </p:cNvPr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C9AEDAE-AD66-F0EF-A6DA-F7FAE6B24CE7}"/>
              </a:ext>
            </a:extLst>
          </p:cNvPr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FBAA4-0048-DE7D-CB6B-CA5D5B169750}"/>
              </a:ext>
            </a:extLst>
          </p:cNvPr>
          <p:cNvSpPr txBox="1"/>
          <p:nvPr/>
        </p:nvSpPr>
        <p:spPr>
          <a:xfrm>
            <a:off x="532852" y="1628493"/>
            <a:ext cx="8002117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Backend &amp; Kubernetes Ingress: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Kong’s Ingress Controller isn’t accessible locally by default, so we ran a port-forward to expose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Exposing microservices via Kong meant aligning </a:t>
            </a:r>
            <a:r>
              <a:rPr lang="en-US" sz="1100" dirty="0" err="1"/>
              <a:t>containerPort</a:t>
            </a:r>
            <a:r>
              <a:rPr lang="en-US" sz="1100" dirty="0"/>
              <a:t> / </a:t>
            </a:r>
            <a:r>
              <a:rPr lang="en-US" sz="1100" dirty="0" err="1"/>
              <a:t>targetPort</a:t>
            </a:r>
            <a:r>
              <a:rPr lang="en-US" sz="1100" dirty="0"/>
              <a:t>, </a:t>
            </a:r>
            <a:r>
              <a:rPr lang="en-US" sz="1100" dirty="0" err="1"/>
              <a:t>ClusterIP</a:t>
            </a:r>
            <a:r>
              <a:rPr lang="en-US" sz="1100" dirty="0"/>
              <a:t> services, and Ingress annotations.</a:t>
            </a:r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CI/CD Build &amp; Rollout Workflow for each change: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We rebuild and push the container each time, then trigger a rollout and watch until the new pods are up and running before the old ones go away—so updates happen without downtime but build and deploy takes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None/>
            </a:pPr>
            <a:r>
              <a:rPr lang="en-US" sz="1400" b="1" dirty="0"/>
              <a:t>GPU memory exhaustion from massive textures</a:t>
            </a: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Our initial Earth model and background maps were in the 16 K×8 K range, which routinely blew out WebGL’s memory (context lost, shader errors, down-resizing warnings).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We solved it by swapping in 4 K–8 K variants, lazy-loading, and using compressed formats where possible.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75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4F4FA-A21E-2E64-5F6E-803566D00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D5249B2-0E05-206A-049A-A45A3134DE5F}"/>
              </a:ext>
            </a:extLst>
          </p:cNvPr>
          <p:cNvGrpSpPr/>
          <p:nvPr/>
        </p:nvGrpSpPr>
        <p:grpSpPr>
          <a:xfrm>
            <a:off x="0" y="-4762"/>
            <a:ext cx="9149080" cy="554355"/>
            <a:chOff x="0" y="-4762"/>
            <a:chExt cx="9149080" cy="5543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19AC741-8BEE-39D7-BAD5-F18E1406D958}"/>
                </a:ext>
              </a:extLst>
            </p:cNvPr>
            <p:cNvSpPr/>
            <p:nvPr/>
          </p:nvSpPr>
          <p:spPr>
            <a:xfrm>
              <a:off x="0" y="538587"/>
              <a:ext cx="9144000" cy="9525"/>
            </a:xfrm>
            <a:custGeom>
              <a:avLst/>
              <a:gdLst/>
              <a:ahLst/>
              <a:cxnLst/>
              <a:rect l="l" t="t" r="r" b="b"/>
              <a:pathLst>
                <a:path w="9144000" h="9525">
                  <a:moveTo>
                    <a:pt x="0" y="9524"/>
                  </a:moveTo>
                  <a:lnTo>
                    <a:pt x="0" y="0"/>
                  </a:lnTo>
                  <a:lnTo>
                    <a:pt x="9143999" y="0"/>
                  </a:lnTo>
                  <a:lnTo>
                    <a:pt x="9143999" y="9524"/>
                  </a:lnTo>
                  <a:lnTo>
                    <a:pt x="0" y="9524"/>
                  </a:lnTo>
                  <a:close/>
                </a:path>
              </a:pathLst>
            </a:custGeom>
            <a:solidFill>
              <a:srgbClr val="060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3DE600F-8AD4-92B7-226C-FE5A311AE4B0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  <a:lnTo>
                    <a:pt x="694601" y="0"/>
                  </a:lnTo>
                  <a:lnTo>
                    <a:pt x="694601" y="544224"/>
                  </a:lnTo>
                  <a:close/>
                </a:path>
              </a:pathLst>
            </a:custGeom>
            <a:solidFill>
              <a:srgbClr val="EA5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AC12146-343F-A66A-8F59-D0801191B539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606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78F93460-17FD-E1C1-EE87-7B0490CF8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558770"/>
            <a:ext cx="5791200" cy="530843"/>
          </a:xfrm>
          <a:prstGeom prst="rect">
            <a:avLst/>
          </a:prstGeom>
        </p:spPr>
        <p:txBody>
          <a:bodyPr vert="horz" wrap="square" lIns="0" tIns="68509" rIns="0" bIns="0" rtlCol="0">
            <a:spAutoFit/>
          </a:bodyPr>
          <a:lstStyle/>
          <a:p>
            <a:pPr marL="1083945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Next steps</a:t>
            </a:r>
            <a:endParaRPr sz="30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BE387B5-D105-E893-32BC-548B91D1381E}"/>
              </a:ext>
            </a:extLst>
          </p:cNvPr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3A73F98-60E4-36BC-C46E-801A195CF836}"/>
              </a:ext>
            </a:extLst>
          </p:cNvPr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7E4C353-9E0A-68E6-656A-E58D9D91F0A8}"/>
              </a:ext>
            </a:extLst>
          </p:cNvPr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EC5D259-AA5B-AB1A-43DD-94DA60868348}"/>
              </a:ext>
            </a:extLst>
          </p:cNvPr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25575-F970-39DD-8969-5C12A85D6D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7" y="1581150"/>
            <a:ext cx="1574483" cy="220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0EEFD-EFCE-FE88-A4F1-348B31EB8FEA}"/>
              </a:ext>
            </a:extLst>
          </p:cNvPr>
          <p:cNvSpPr txBox="1"/>
          <p:nvPr/>
        </p:nvSpPr>
        <p:spPr>
          <a:xfrm>
            <a:off x="2438400" y="1428750"/>
            <a:ext cx="61722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User retention and experience: 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 badge/leaderboard support in the quiz engine.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Observability &amp; Health: 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Instrument frontend and backend with Prometheus metrics, hook up Grafana dashboards for real-time health and usage tracking.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Professor utils best effort: 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 exporting functionality in leaderboards, email notifications for upcoming quizzes, due dates, or performance reviews, export session logs and 3D module usage, LLM integration for educational support, analytics filters.</a:t>
            </a:r>
          </a:p>
        </p:txBody>
      </p:sp>
    </p:spTree>
    <p:extLst>
      <p:ext uri="{BB962C8B-B14F-4D97-AF65-F5344CB8AC3E}">
        <p14:creationId xmlns:p14="http://schemas.microsoft.com/office/powerpoint/2010/main" val="418576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B6EA-9DCA-3A6A-7EE3-7EE19562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D55DE4D-EF81-0677-195F-AEF5ECA31A40}"/>
              </a:ext>
            </a:extLst>
          </p:cNvPr>
          <p:cNvGrpSpPr/>
          <p:nvPr/>
        </p:nvGrpSpPr>
        <p:grpSpPr>
          <a:xfrm>
            <a:off x="0" y="-4762"/>
            <a:ext cx="9149080" cy="554355"/>
            <a:chOff x="0" y="-4762"/>
            <a:chExt cx="9149080" cy="5543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ED67705-9EE8-783A-75FC-23CA74FA0514}"/>
                </a:ext>
              </a:extLst>
            </p:cNvPr>
            <p:cNvSpPr/>
            <p:nvPr/>
          </p:nvSpPr>
          <p:spPr>
            <a:xfrm>
              <a:off x="0" y="538587"/>
              <a:ext cx="9144000" cy="9525"/>
            </a:xfrm>
            <a:custGeom>
              <a:avLst/>
              <a:gdLst/>
              <a:ahLst/>
              <a:cxnLst/>
              <a:rect l="l" t="t" r="r" b="b"/>
              <a:pathLst>
                <a:path w="9144000" h="9525">
                  <a:moveTo>
                    <a:pt x="0" y="9524"/>
                  </a:moveTo>
                  <a:lnTo>
                    <a:pt x="0" y="0"/>
                  </a:lnTo>
                  <a:lnTo>
                    <a:pt x="9143999" y="0"/>
                  </a:lnTo>
                  <a:lnTo>
                    <a:pt x="9143999" y="9524"/>
                  </a:lnTo>
                  <a:lnTo>
                    <a:pt x="0" y="9524"/>
                  </a:lnTo>
                  <a:close/>
                </a:path>
              </a:pathLst>
            </a:custGeom>
            <a:solidFill>
              <a:srgbClr val="060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D054AAC-05A3-EE73-AA7F-13483C9FD6A9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  <a:lnTo>
                    <a:pt x="694601" y="0"/>
                  </a:lnTo>
                  <a:lnTo>
                    <a:pt x="694601" y="544224"/>
                  </a:lnTo>
                  <a:close/>
                </a:path>
              </a:pathLst>
            </a:custGeom>
            <a:solidFill>
              <a:srgbClr val="EA5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DD766FC-A9A6-2D9E-4BD4-756248E060D8}"/>
                </a:ext>
              </a:extLst>
            </p:cNvPr>
            <p:cNvSpPr/>
            <p:nvPr/>
          </p:nvSpPr>
          <p:spPr>
            <a:xfrm>
              <a:off x="8449398" y="0"/>
              <a:ext cx="694690" cy="544830"/>
            </a:xfrm>
            <a:custGeom>
              <a:avLst/>
              <a:gdLst/>
              <a:ahLst/>
              <a:cxnLst/>
              <a:rect l="l" t="t" r="r" b="b"/>
              <a:pathLst>
                <a:path w="694690" h="544830">
                  <a:moveTo>
                    <a:pt x="694601" y="544224"/>
                  </a:moveTo>
                  <a:lnTo>
                    <a:pt x="0" y="54422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606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8CD0CC95-E389-5553-0F93-AB5A39991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419350"/>
            <a:ext cx="5791200" cy="530843"/>
          </a:xfrm>
          <a:prstGeom prst="rect">
            <a:avLst/>
          </a:prstGeom>
        </p:spPr>
        <p:txBody>
          <a:bodyPr vert="horz" wrap="square" lIns="0" tIns="68509" rIns="0" bIns="0" rtlCol="0">
            <a:spAutoFit/>
          </a:bodyPr>
          <a:lstStyle/>
          <a:p>
            <a:pPr marL="1083945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Demo</a:t>
            </a:r>
            <a:endParaRPr sz="30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0B160B6-EFA1-77F7-A076-E7D913EF3D23}"/>
              </a:ext>
            </a:extLst>
          </p:cNvPr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2852FD0-1824-822E-98DC-978EA9C575F9}"/>
              </a:ext>
            </a:extLst>
          </p:cNvPr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404D289-9057-B896-F020-15C063D76801}"/>
              </a:ext>
            </a:extLst>
          </p:cNvPr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315AC45-815B-9EFB-6BE0-A5D9E16FFE79}"/>
              </a:ext>
            </a:extLst>
          </p:cNvPr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9908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249" cy="5143500"/>
            <a:chOff x="0" y="0"/>
            <a:chExt cx="9144249" cy="5143500"/>
          </a:xfrm>
        </p:grpSpPr>
        <p:sp>
          <p:nvSpPr>
            <p:cNvPr id="3" name="object 3"/>
            <p:cNvSpPr/>
            <p:nvPr/>
          </p:nvSpPr>
          <p:spPr>
            <a:xfrm>
              <a:off x="6940799" y="0"/>
              <a:ext cx="2203450" cy="5143500"/>
            </a:xfrm>
            <a:custGeom>
              <a:avLst/>
              <a:gdLst/>
              <a:ahLst/>
              <a:cxnLst/>
              <a:rect l="l" t="t" r="r" b="b"/>
              <a:pathLst>
                <a:path w="2203450" h="5143500">
                  <a:moveTo>
                    <a:pt x="22031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203199" y="0"/>
                  </a:lnTo>
                  <a:lnTo>
                    <a:pt x="2203199" y="5143499"/>
                  </a:lnTo>
                  <a:close/>
                </a:path>
              </a:pathLst>
            </a:custGeom>
            <a:solidFill>
              <a:srgbClr val="EA51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38594"/>
              <a:ext cx="9144000" cy="4070350"/>
            </a:xfrm>
            <a:custGeom>
              <a:avLst/>
              <a:gdLst/>
              <a:ahLst/>
              <a:cxnLst/>
              <a:rect l="l" t="t" r="r" b="b"/>
              <a:pathLst>
                <a:path w="9144000" h="4070350">
                  <a:moveTo>
                    <a:pt x="9144000" y="4060647"/>
                  </a:moveTo>
                  <a:lnTo>
                    <a:pt x="0" y="4060647"/>
                  </a:lnTo>
                  <a:lnTo>
                    <a:pt x="0" y="4070172"/>
                  </a:lnTo>
                  <a:lnTo>
                    <a:pt x="9144000" y="4070172"/>
                  </a:lnTo>
                  <a:lnTo>
                    <a:pt x="9144000" y="4060647"/>
                  </a:lnTo>
                  <a:close/>
                </a:path>
                <a:path w="9144000" h="4070350">
                  <a:moveTo>
                    <a:pt x="91440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144000" y="95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60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3224" y="5699"/>
              <a:ext cx="8281670" cy="5132705"/>
            </a:xfrm>
            <a:custGeom>
              <a:avLst/>
              <a:gdLst/>
              <a:ahLst/>
              <a:cxnLst/>
              <a:rect l="l" t="t" r="r" b="b"/>
              <a:pathLst>
                <a:path w="8281670" h="5132705">
                  <a:moveTo>
                    <a:pt x="8281231" y="135612"/>
                  </a:moveTo>
                  <a:lnTo>
                    <a:pt x="7786831" y="135612"/>
                  </a:lnTo>
                </a:path>
                <a:path w="8281670" h="5132705">
                  <a:moveTo>
                    <a:pt x="8281231" y="214237"/>
                  </a:moveTo>
                  <a:lnTo>
                    <a:pt x="7786831" y="214237"/>
                  </a:lnTo>
                </a:path>
                <a:path w="8281670" h="5132705">
                  <a:moveTo>
                    <a:pt x="8281231" y="295237"/>
                  </a:moveTo>
                  <a:lnTo>
                    <a:pt x="7786831" y="295237"/>
                  </a:lnTo>
                </a:path>
                <a:path w="8281670" h="5132705">
                  <a:moveTo>
                    <a:pt x="8281231" y="377912"/>
                  </a:moveTo>
                  <a:lnTo>
                    <a:pt x="7786831" y="377912"/>
                  </a:lnTo>
                </a:path>
                <a:path w="8281670" h="5132705">
                  <a:moveTo>
                    <a:pt x="0" y="0"/>
                  </a:moveTo>
                  <a:lnTo>
                    <a:pt x="0" y="5132099"/>
                  </a:lnTo>
                </a:path>
              </a:pathLst>
            </a:custGeom>
            <a:ln w="9524">
              <a:solidFill>
                <a:srgbClr val="06060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61479" y="4704502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70" h="369570">
                  <a:moveTo>
                    <a:pt x="0" y="184499"/>
                  </a:moveTo>
                  <a:lnTo>
                    <a:pt x="6590" y="135452"/>
                  </a:lnTo>
                  <a:lnTo>
                    <a:pt x="25189" y="91379"/>
                  </a:lnTo>
                  <a:lnTo>
                    <a:pt x="54038" y="54038"/>
                  </a:lnTo>
                  <a:lnTo>
                    <a:pt x="91379" y="25189"/>
                  </a:lnTo>
                  <a:lnTo>
                    <a:pt x="135452" y="6590"/>
                  </a:lnTo>
                  <a:lnTo>
                    <a:pt x="184499" y="0"/>
                  </a:lnTo>
                  <a:lnTo>
                    <a:pt x="255105" y="14044"/>
                  </a:lnTo>
                  <a:lnTo>
                    <a:pt x="314961" y="54038"/>
                  </a:lnTo>
                  <a:lnTo>
                    <a:pt x="354955" y="113894"/>
                  </a:lnTo>
                  <a:lnTo>
                    <a:pt x="368999" y="184499"/>
                  </a:lnTo>
                  <a:lnTo>
                    <a:pt x="362409" y="233547"/>
                  </a:lnTo>
                  <a:lnTo>
                    <a:pt x="343810" y="277620"/>
                  </a:lnTo>
                  <a:lnTo>
                    <a:pt x="314961" y="314961"/>
                  </a:lnTo>
                  <a:lnTo>
                    <a:pt x="277620" y="343810"/>
                  </a:lnTo>
                  <a:lnTo>
                    <a:pt x="233547" y="362409"/>
                  </a:lnTo>
                  <a:lnTo>
                    <a:pt x="184499" y="368999"/>
                  </a:lnTo>
                  <a:lnTo>
                    <a:pt x="135452" y="362409"/>
                  </a:lnTo>
                  <a:lnTo>
                    <a:pt x="91379" y="343810"/>
                  </a:lnTo>
                  <a:lnTo>
                    <a:pt x="54038" y="314961"/>
                  </a:lnTo>
                  <a:lnTo>
                    <a:pt x="25189" y="277620"/>
                  </a:lnTo>
                  <a:lnTo>
                    <a:pt x="6590" y="233547"/>
                  </a:lnTo>
                  <a:lnTo>
                    <a:pt x="0" y="184499"/>
                  </a:lnTo>
                  <a:close/>
                </a:path>
              </a:pathLst>
            </a:custGeom>
            <a:ln w="9524">
              <a:solidFill>
                <a:srgbClr val="0606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1460" y="2070655"/>
            <a:ext cx="415174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>
              <a:lnSpc>
                <a:spcPct val="100000"/>
              </a:lnSpc>
              <a:spcBef>
                <a:spcPts val="100"/>
              </a:spcBef>
            </a:pPr>
            <a:r>
              <a:rPr lang="en-US" sz="4000" spc="-355" dirty="0"/>
              <a:t>Thank</a:t>
            </a:r>
            <a:r>
              <a:rPr lang="en-US" sz="4000" spc="-520" dirty="0"/>
              <a:t> </a:t>
            </a:r>
            <a:r>
              <a:rPr lang="en-US" sz="4000" spc="-20" dirty="0"/>
              <a:t>you! </a:t>
            </a:r>
            <a:br>
              <a:rPr lang="en-US" sz="4000" spc="-20" dirty="0"/>
            </a:br>
            <a:r>
              <a:rPr lang="en-US" sz="4000" spc="-20" dirty="0"/>
              <a:t>Any </a:t>
            </a:r>
            <a:r>
              <a:rPr lang="en-US" sz="4000" spc="-225" dirty="0"/>
              <a:t>q</a:t>
            </a:r>
            <a:r>
              <a:rPr sz="4000" spc="-225" dirty="0"/>
              <a:t>uestions?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289159" y="4779718"/>
            <a:ext cx="1136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514350"/>
            <a:ext cx="4520058" cy="538409"/>
          </a:xfrm>
          <a:prstGeom prst="rect">
            <a:avLst/>
          </a:prstGeom>
        </p:spPr>
        <p:txBody>
          <a:bodyPr vert="horz" wrap="square" lIns="0" tIns="71049" rIns="0" bIns="0" rtlCol="0">
            <a:spAutoFit/>
          </a:bodyPr>
          <a:lstStyle/>
          <a:p>
            <a:pPr marL="128841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Introduction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000" y="1885950"/>
            <a:ext cx="4691380" cy="148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 algn="just">
              <a:lnSpc>
                <a:spcPct val="116100"/>
              </a:lnSpc>
              <a:spcBef>
                <a:spcPts val="100"/>
              </a:spcBef>
            </a:pPr>
            <a:r>
              <a:rPr lang="en-US" sz="1400" dirty="0">
                <a:solidFill>
                  <a:srgbClr val="060609"/>
                </a:solidFill>
                <a:latin typeface="Microsoft Sans Serif"/>
                <a:cs typeface="Microsoft Sans Serif"/>
              </a:rPr>
              <a:t>After careful research and consideration of the available educational platforms, we concluded that there are no all-in-one, Romanian language-based solutions for students at middle and high school level that presents science subjects in a creative and appealing manner and offers professors a way to create quick evaluation quizzes.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5551C0-4509-10F8-1AF1-C48FF1C314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02059"/>
            <a:ext cx="1574483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2941F-D64C-10B0-7BFF-4A4057D4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087F4B-EBFA-3A17-B49B-E82555D711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600" y="514350"/>
            <a:ext cx="4520058" cy="456464"/>
          </a:xfrm>
          <a:prstGeom prst="rect">
            <a:avLst/>
          </a:prstGeom>
        </p:spPr>
        <p:txBody>
          <a:bodyPr vert="horz" wrap="square" lIns="0" tIns="71049" rIns="0" bIns="0" rtlCol="0">
            <a:spAutoFit/>
          </a:bodyPr>
          <a:lstStyle/>
          <a:p>
            <a:pPr marL="1288415">
              <a:lnSpc>
                <a:spcPct val="100000"/>
              </a:lnSpc>
              <a:spcBef>
                <a:spcPts val="100"/>
              </a:spcBef>
            </a:pPr>
            <a:r>
              <a:rPr lang="en-US" spc="-130" dirty="0"/>
              <a:t>Purpose</a:t>
            </a:r>
            <a:endParaRPr spc="-13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3F052E7-B481-8651-C7FC-9BC639AE503A}"/>
              </a:ext>
            </a:extLst>
          </p:cNvPr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ACCC59E-984B-A43B-9E13-60B8B38804CF}"/>
              </a:ext>
            </a:extLst>
          </p:cNvPr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C3262CC-8A95-A3DB-3041-8F6B6057C11A}"/>
              </a:ext>
            </a:extLst>
          </p:cNvPr>
          <p:cNvSpPr txBox="1"/>
          <p:nvPr/>
        </p:nvSpPr>
        <p:spPr>
          <a:xfrm>
            <a:off x="3276600" y="1733550"/>
            <a:ext cx="4691380" cy="198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 algn="just">
              <a:lnSpc>
                <a:spcPct val="116100"/>
              </a:lnSpc>
              <a:spcBef>
                <a:spcPts val="100"/>
              </a:spcBef>
            </a:pPr>
            <a:r>
              <a:rPr lang="en-US" sz="1400" dirty="0">
                <a:solidFill>
                  <a:srgbClr val="060609"/>
                </a:solidFill>
                <a:latin typeface="Microsoft Sans Serif"/>
                <a:cs typeface="Microsoft Sans Serif"/>
              </a:rPr>
              <a:t>The platform offers an interactive 3D menu and educational 3D hubs for different basic science subjects. Its purpose is to be a quick and easy to use companion for students and professors looking to interact with a 3D modellable science lessons. It currently offers a role-based account system with quiz creation and student results management tool. It also has a self developed affiliate market for science books.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C4ABAC2-A7F1-6C11-CA8B-BE48E3E888D6}"/>
              </a:ext>
            </a:extLst>
          </p:cNvPr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EADDD00-BC5F-3FC6-873E-901DCCD5827F}"/>
              </a:ext>
            </a:extLst>
          </p:cNvPr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2032B-5587-837F-3897-4870C674F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7" y="1581150"/>
            <a:ext cx="157448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1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8574" y="566580"/>
            <a:ext cx="6041826" cy="456464"/>
          </a:xfrm>
          <a:prstGeom prst="rect">
            <a:avLst/>
          </a:prstGeom>
        </p:spPr>
        <p:txBody>
          <a:bodyPr vert="horz" wrap="square" lIns="0" tIns="71049" rIns="0" bIns="0" rtlCol="0">
            <a:spAutoFit/>
          </a:bodyPr>
          <a:lstStyle/>
          <a:p>
            <a:pPr marL="1008380" algn="ctr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Market</a:t>
            </a:r>
            <a:r>
              <a:rPr spc="-300" dirty="0"/>
              <a:t> </a:t>
            </a:r>
            <a:r>
              <a:rPr spc="-165" dirty="0"/>
              <a:t>research</a:t>
            </a:r>
            <a:r>
              <a:rPr lang="en-US" spc="-165" dirty="0"/>
              <a:t> and </a:t>
            </a:r>
            <a:r>
              <a:rPr lang="en-US" spc="-165" dirty="0" err="1"/>
              <a:t>SoA</a:t>
            </a:r>
            <a:endParaRPr spc="-165" dirty="0"/>
          </a:p>
        </p:txBody>
      </p:sp>
      <p:sp>
        <p:nvSpPr>
          <p:cNvPr id="3" name="object 3"/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8574" y="1545714"/>
            <a:ext cx="2521585" cy="317779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400" b="1" dirty="0">
                <a:solidFill>
                  <a:srgbClr val="060609"/>
                </a:solidFill>
                <a:latin typeface="Arial"/>
                <a:cs typeface="Arial"/>
                <a:hlinkClick r:id="rId2"/>
              </a:rPr>
              <a:t>phet.colorado.edu</a:t>
            </a:r>
            <a:endParaRPr lang="en-US" sz="1400" b="1" dirty="0">
              <a:solidFill>
                <a:srgbClr val="06060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00" spc="-10" dirty="0">
                <a:solidFill>
                  <a:srgbClr val="060609"/>
                </a:solidFill>
                <a:latin typeface="Microsoft Sans Serif"/>
                <a:cs typeface="Microsoft Sans Serif"/>
              </a:rPr>
              <a:t>Limitations:</a:t>
            </a:r>
            <a:endParaRPr sz="1200" dirty="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9"/>
              </a:spcBef>
              <a:buChar char="●"/>
              <a:tabLst>
                <a:tab pos="469265" algn="l"/>
              </a:tabLst>
            </a:pPr>
            <a:r>
              <a:rPr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Lacks</a:t>
            </a:r>
            <a:r>
              <a:rPr sz="1200" spc="14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spc="14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evaluation </a:t>
            </a: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support</a:t>
            </a:r>
            <a:r>
              <a:rPr sz="12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Provides limited visuals</a:t>
            </a:r>
            <a:r>
              <a:rPr sz="12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Only shows basic models and no computer science or astronomy support.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100000"/>
              </a:lnSpc>
              <a:buClr>
                <a:srgbClr val="060609"/>
              </a:buClr>
              <a:buFont typeface="Microsoft Sans Serif"/>
              <a:buChar char="●"/>
            </a:pPr>
            <a:endParaRPr sz="1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35"/>
              </a:spcBef>
              <a:buClr>
                <a:srgbClr val="060609"/>
              </a:buClr>
              <a:buFont typeface="Microsoft Sans Serif"/>
              <a:buChar char="●"/>
            </a:pPr>
            <a:endParaRPr sz="1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10" dirty="0">
                <a:solidFill>
                  <a:srgbClr val="060609"/>
                </a:solidFill>
                <a:latin typeface="Arial"/>
                <a:cs typeface="Arial"/>
                <a:hlinkClick r:id="rId3"/>
              </a:rPr>
              <a:t>invatamate.com</a:t>
            </a:r>
            <a:endParaRPr lang="en-US" sz="1400" b="1" spc="-10" dirty="0">
              <a:solidFill>
                <a:srgbClr val="06060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060609"/>
                </a:solidFill>
                <a:latin typeface="Microsoft Sans Serif"/>
                <a:cs typeface="Microsoft Sans Serif"/>
              </a:rPr>
              <a:t>Limitations:</a:t>
            </a:r>
            <a:endParaRPr sz="1200" dirty="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Suboptimal</a:t>
            </a:r>
            <a:r>
              <a:rPr sz="1200" spc="18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</a:t>
            </a:r>
            <a:r>
              <a:rPr sz="1200" spc="18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2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experience.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Limited visuals and focus on materials and external Kahoot integrated quizzes.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9875" y="1545714"/>
            <a:ext cx="2591435" cy="32800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400" b="1" u="sng" spc="-10" dirty="0">
                <a:solidFill>
                  <a:srgbClr val="060609"/>
                </a:solidFill>
                <a:latin typeface="Arial"/>
                <a:cs typeface="Arial"/>
              </a:rPr>
              <a:t>mozaweb.com </a:t>
            </a: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00" spc="-10" dirty="0">
                <a:solidFill>
                  <a:srgbClr val="060609"/>
                </a:solidFill>
                <a:latin typeface="Microsoft Sans Serif"/>
                <a:cs typeface="Microsoft Sans Serif"/>
              </a:rPr>
              <a:t>Limitations:</a:t>
            </a:r>
            <a:endParaRPr sz="1200" dirty="0">
              <a:latin typeface="Microsoft Sans Serif"/>
              <a:cs typeface="Microsoft Sans Serif"/>
            </a:endParaRPr>
          </a:p>
          <a:p>
            <a:pPr marL="469900" marR="5080" indent="-320675">
              <a:lnSpc>
                <a:spcPct val="114999"/>
              </a:lnSpc>
              <a:buChar char="●"/>
              <a:tabLst>
                <a:tab pos="469900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Good selection of visuals but needs external plugin for them.</a:t>
            </a:r>
          </a:p>
          <a:p>
            <a:pPr marL="469900" marR="5080" indent="-320675">
              <a:lnSpc>
                <a:spcPct val="114999"/>
              </a:lnSpc>
              <a:buChar char="●"/>
              <a:tabLst>
                <a:tab pos="469900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focus is marketplace rather than open education.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100000"/>
              </a:lnSpc>
              <a:buClr>
                <a:srgbClr val="060609"/>
              </a:buClr>
              <a:buFont typeface="Microsoft Sans Serif"/>
              <a:buChar char="●"/>
            </a:pPr>
            <a:endParaRPr sz="1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35"/>
              </a:spcBef>
              <a:buClr>
                <a:srgbClr val="060609"/>
              </a:buClr>
              <a:buFont typeface="Microsoft Sans Serif"/>
              <a:buChar char="●"/>
            </a:pPr>
            <a:endParaRPr sz="1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lang="en-US" sz="1400" b="1" u="sng" dirty="0">
                <a:solidFill>
                  <a:srgbClr val="060609"/>
                </a:solidFill>
                <a:latin typeface="Arial"/>
                <a:cs typeface="Arial"/>
              </a:rPr>
              <a:t>iqboard.ro</a:t>
            </a: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060609"/>
                </a:solidFill>
                <a:latin typeface="Microsoft Sans Serif"/>
                <a:cs typeface="Microsoft Sans Serif"/>
              </a:rPr>
              <a:t>Limitations:</a:t>
            </a:r>
            <a:endParaRPr sz="1200" dirty="0">
              <a:latin typeface="Microsoft Sans Serif"/>
              <a:cs typeface="Microsoft Sans Serif"/>
            </a:endParaRPr>
          </a:p>
          <a:p>
            <a:pPr marL="469900" marR="118110" indent="-320675">
              <a:lnSpc>
                <a:spcPct val="114999"/>
              </a:lnSpc>
              <a:buChar char="●"/>
              <a:tabLst>
                <a:tab pos="469900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Good selection of 2D and 3D visuals on various topics but separate products with very high price (basic 284</a:t>
            </a:r>
            <a:r>
              <a:rPr lang="en-US" sz="1200" i="0" dirty="0"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€</a:t>
            </a: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expert 321</a:t>
            </a:r>
            <a:r>
              <a:rPr lang="en-US" sz="1200" i="0" dirty="0"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€</a:t>
            </a: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).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Picture 9" descr="A yellow and blue logo&#10;&#10;AI-generated content may be incorrect.">
            <a:extLst>
              <a:ext uri="{FF2B5EF4-FFF2-40B4-BE49-F238E27FC236}">
                <a16:creationId xmlns:a16="http://schemas.microsoft.com/office/drawing/2014/main" id="{DAE8CE68-55F7-294C-60A3-4A3A4DD88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8" y="1554373"/>
            <a:ext cx="547238" cy="258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3B345-610F-93CC-3803-A84CFE5B7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3" y="3489981"/>
            <a:ext cx="242463" cy="2424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B8CC04-C431-0D8E-E7E8-28C0A1C96A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62" y="1545714"/>
            <a:ext cx="280554" cy="280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5E1B70-2E8A-0665-B4F7-54281366BB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31" y="3279504"/>
            <a:ext cx="323416" cy="3234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049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Functional</a:t>
            </a:r>
            <a:r>
              <a:rPr spc="-240" dirty="0"/>
              <a:t> </a:t>
            </a:r>
            <a:r>
              <a:rPr spc="-135" dirty="0"/>
              <a:t>requirements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6250" y="1885950"/>
            <a:ext cx="3149551" cy="1700466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400" b="1" spc="-20" dirty="0">
                <a:solidFill>
                  <a:srgbClr val="060609"/>
                </a:solidFill>
                <a:latin typeface="Arial"/>
                <a:cs typeface="Arial"/>
              </a:rPr>
              <a:t>Student</a:t>
            </a:r>
            <a:r>
              <a:rPr sz="1400" b="1" spc="-45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400" b="1" spc="-10" dirty="0">
                <a:solidFill>
                  <a:srgbClr val="060609"/>
                </a:solidFill>
                <a:latin typeface="Arial"/>
                <a:cs typeface="Arial"/>
              </a:rPr>
              <a:t>Features</a:t>
            </a:r>
            <a:r>
              <a:rPr sz="1400" b="1" spc="-10" dirty="0">
                <a:solidFill>
                  <a:srgbClr val="060609"/>
                </a:solidFill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  <a:p>
            <a:pPr marL="469265" indent="-320040">
              <a:lnSpc>
                <a:spcPct val="100000"/>
              </a:lnSpc>
              <a:spcBef>
                <a:spcPts val="260"/>
              </a:spcBef>
              <a:buChar char="●"/>
              <a:tabLst>
                <a:tab pos="469265" algn="l"/>
              </a:tabLst>
            </a:pPr>
            <a:r>
              <a:rPr sz="1200" spc="4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Account</a:t>
            </a:r>
            <a:r>
              <a:rPr sz="1200" spc="7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Creation</a:t>
            </a:r>
            <a:r>
              <a:rPr sz="1200" spc="8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&amp; </a:t>
            </a:r>
            <a:r>
              <a:rPr sz="12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Authentication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9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Access to science interactive menu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Interacting with 3D visuals and adding chemistry formulas via the engine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Profile</a:t>
            </a:r>
            <a:r>
              <a:rPr sz="1200" spc="2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2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Management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Quiz attempting and results visualization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8201" y="1976465"/>
            <a:ext cx="3061335" cy="2357056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400" b="1" dirty="0">
                <a:solidFill>
                  <a:srgbClr val="060609"/>
                </a:solidFill>
                <a:latin typeface="Arial"/>
                <a:cs typeface="Arial"/>
              </a:rPr>
              <a:t>Professor </a:t>
            </a:r>
            <a:r>
              <a:rPr lang="en-US" sz="1400" b="1" spc="-10" dirty="0">
                <a:solidFill>
                  <a:srgbClr val="060609"/>
                </a:solidFill>
                <a:latin typeface="Arial"/>
                <a:cs typeface="Arial"/>
              </a:rPr>
              <a:t>Features</a:t>
            </a:r>
            <a:r>
              <a:rPr sz="1400" b="1" spc="-10" dirty="0">
                <a:solidFill>
                  <a:srgbClr val="060609"/>
                </a:solidFill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  <a:p>
            <a:pPr marL="469265" indent="-320040">
              <a:lnSpc>
                <a:spcPct val="100000"/>
              </a:lnSpc>
              <a:spcBef>
                <a:spcPts val="260"/>
              </a:spcBef>
              <a:buChar char="●"/>
              <a:tabLst>
                <a:tab pos="469265" algn="l"/>
              </a:tabLst>
            </a:pPr>
            <a:r>
              <a:rPr lang="en-US" sz="1200" spc="4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Account</a:t>
            </a:r>
            <a:r>
              <a:rPr lang="en-US" sz="1200" spc="7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Creation</a:t>
            </a:r>
            <a:r>
              <a:rPr lang="en-US" sz="1200" spc="8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&amp; </a:t>
            </a:r>
            <a:r>
              <a:rPr lang="en-US" sz="12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Authentication</a:t>
            </a:r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9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Access to science interactive menu</a:t>
            </a:r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Interact with 3D visuals</a:t>
            </a:r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Profile</a:t>
            </a:r>
            <a:r>
              <a:rPr lang="en-US" sz="1200" spc="2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Management</a:t>
            </a:r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Quizzes creation and management</a:t>
            </a: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Class and student management</a:t>
            </a: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Student results aggregation, management and exporting</a:t>
            </a: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endParaRPr lang="en-US" sz="1200" dirty="0">
              <a:solidFill>
                <a:srgbClr val="060609"/>
              </a:solidFill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endParaRPr lang="en-US" sz="1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0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Non-</a:t>
            </a:r>
            <a:r>
              <a:rPr spc="-140" dirty="0"/>
              <a:t>functional</a:t>
            </a:r>
            <a:r>
              <a:rPr spc="-229" dirty="0"/>
              <a:t> </a:t>
            </a:r>
            <a:r>
              <a:rPr spc="-140" dirty="0"/>
              <a:t>requirements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4626" y="1352550"/>
            <a:ext cx="7817484" cy="271356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63195" lvl="1" indent="-160020">
              <a:spcBef>
                <a:spcPts val="400"/>
              </a:spcBef>
              <a:buAutoNum type="arabicPeriod"/>
              <a:tabLst>
                <a:tab pos="163195" algn="l"/>
              </a:tabLst>
            </a:pPr>
            <a:r>
              <a:rPr lang="en-US" sz="1400" b="1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60609"/>
                </a:solidFill>
                <a:latin typeface="Arial"/>
                <a:cs typeface="Arial"/>
              </a:rPr>
              <a:t>Performance</a:t>
            </a:r>
            <a:r>
              <a:rPr sz="1400" b="1" spc="22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60609"/>
                </a:solidFill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  <a:p>
            <a:pPr marL="469265" lvl="2" indent="-320040"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200" b="1" dirty="0">
                <a:solidFill>
                  <a:srgbClr val="060609"/>
                </a:solidFill>
                <a:latin typeface="Arial"/>
                <a:cs typeface="Arial"/>
              </a:rPr>
              <a:t>User</a:t>
            </a:r>
            <a:r>
              <a:rPr sz="1200" b="1" spc="2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60609"/>
                </a:solidFill>
                <a:latin typeface="Arial"/>
                <a:cs typeface="Arial"/>
              </a:rPr>
              <a:t>Experience:</a:t>
            </a:r>
            <a:r>
              <a:rPr sz="1200" b="1" spc="7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Fast, smooth interactions to keep users engaged.</a:t>
            </a:r>
          </a:p>
          <a:p>
            <a:pPr marL="469265" lvl="2" indent="-320040"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200" b="1" dirty="0">
                <a:solidFill>
                  <a:srgbClr val="060609"/>
                </a:solidFill>
                <a:latin typeface="Arial"/>
                <a:cs typeface="Arial"/>
              </a:rPr>
              <a:t>Requests</a:t>
            </a:r>
            <a:r>
              <a:rPr sz="1200" b="1" spc="25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200" b="1" spc="25" dirty="0">
                <a:solidFill>
                  <a:srgbClr val="060609"/>
                </a:solidFill>
                <a:latin typeface="Arial"/>
                <a:cs typeface="Arial"/>
              </a:rPr>
              <a:t>to Backend</a:t>
            </a:r>
            <a:r>
              <a:rPr sz="1200" b="1" spc="-20" dirty="0">
                <a:solidFill>
                  <a:srgbClr val="060609"/>
                </a:solidFill>
                <a:latin typeface="Arial"/>
                <a:cs typeface="Arial"/>
              </a:rPr>
              <a:t>:</a:t>
            </a:r>
            <a:r>
              <a:rPr sz="1200" b="1" spc="7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60609"/>
                </a:solidFill>
                <a:latin typeface="Microsoft Sans Serif"/>
                <a:cs typeface="Microsoft Sans Serif"/>
              </a:rPr>
              <a:t>Ensure low latency in API calls to backend microservices.</a:t>
            </a:r>
          </a:p>
          <a:p>
            <a:pPr marL="469265" lvl="2" indent="-320040"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200" b="1" dirty="0">
                <a:solidFill>
                  <a:srgbClr val="0606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Loading: 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Leverage framework preloading and caching for near-instant canvas render.</a:t>
            </a:r>
          </a:p>
          <a:p>
            <a:pPr marL="469265" lvl="2" indent="-320040"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200" b="1" spc="-10" dirty="0">
                <a:solidFill>
                  <a:srgbClr val="060609"/>
                </a:solidFill>
                <a:latin typeface="Arial"/>
                <a:cs typeface="Arial"/>
              </a:rPr>
              <a:t>Evaluation:</a:t>
            </a:r>
            <a:r>
              <a:rPr lang="en-US" sz="1200" b="1" spc="14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Utilization</a:t>
            </a:r>
            <a:r>
              <a:rPr lang="en-US" sz="1200" spc="16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spc="5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 testing tools and manual testing.</a:t>
            </a:r>
          </a:p>
          <a:p>
            <a:pPr marL="469265" lvl="2" indent="-320040"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200" b="1" spc="55" dirty="0">
                <a:solidFill>
                  <a:srgbClr val="06060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en-US" sz="1200" spc="5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Kubernetes-backed microservices distributing load and isolating failures</a:t>
            </a:r>
            <a:r>
              <a:rPr lang="en-US" sz="1200" spc="55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2">
              <a:spcBef>
                <a:spcPts val="505"/>
              </a:spcBef>
              <a:buClr>
                <a:srgbClr val="060609"/>
              </a:buClr>
            </a:pPr>
            <a:endParaRPr lang="en-US" sz="1200" dirty="0">
              <a:latin typeface="Microsoft Sans Serif"/>
              <a:cs typeface="Microsoft Sans Serif"/>
            </a:endParaRPr>
          </a:p>
          <a:p>
            <a:pPr marL="205740" lvl="1" indent="-193040">
              <a:buAutoNum type="arabicPeriod"/>
              <a:tabLst>
                <a:tab pos="205740" algn="l"/>
              </a:tabLst>
            </a:pPr>
            <a:r>
              <a:rPr lang="en-US" sz="1400" b="1" spc="-10" dirty="0">
                <a:solidFill>
                  <a:srgbClr val="060609"/>
                </a:solidFill>
                <a:latin typeface="Arial"/>
                <a:cs typeface="Arial"/>
              </a:rPr>
              <a:t>Reliability:</a:t>
            </a:r>
            <a:endParaRPr lang="en-US" sz="1400" dirty="0">
              <a:latin typeface="Arial"/>
              <a:cs typeface="Arial"/>
            </a:endParaRPr>
          </a:p>
          <a:p>
            <a:pPr marL="469265" lvl="2" indent="-320040"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200" b="1" dirty="0">
                <a:solidFill>
                  <a:srgbClr val="060609"/>
                </a:solidFill>
                <a:latin typeface="Arial"/>
                <a:cs typeface="Arial"/>
              </a:rPr>
              <a:t>Codebase</a:t>
            </a:r>
            <a:r>
              <a:rPr sz="1200" b="1" spc="45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60609"/>
                </a:solidFill>
                <a:latin typeface="Arial"/>
                <a:cs typeface="Arial"/>
              </a:rPr>
              <a:t>Integrity:</a:t>
            </a:r>
            <a:r>
              <a:rPr sz="1200" b="1" spc="95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Clean, readable code to minimize bugs</a:t>
            </a:r>
          </a:p>
          <a:p>
            <a:pPr marL="469265" lvl="2" indent="-320040"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200" b="1" dirty="0">
                <a:solidFill>
                  <a:srgbClr val="060609"/>
                </a:solidFill>
                <a:latin typeface="Arial"/>
                <a:cs typeface="Arial"/>
              </a:rPr>
              <a:t>Metrics:</a:t>
            </a:r>
            <a:r>
              <a:rPr sz="1200" b="1" spc="25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Expose health metrics to Grafana.</a:t>
            </a:r>
          </a:p>
          <a:p>
            <a:pPr marL="469265" lvl="2" indent="-320040">
              <a:spcBef>
                <a:spcPts val="21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200" b="1" spc="-10" dirty="0">
                <a:solidFill>
                  <a:srgbClr val="060609"/>
                </a:solidFill>
                <a:latin typeface="Arial"/>
                <a:cs typeface="Arial"/>
              </a:rPr>
              <a:t>Evaluation:</a:t>
            </a:r>
            <a:r>
              <a:rPr lang="en-US" sz="1200" b="1" spc="-1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2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Enforce </a:t>
            </a:r>
            <a:r>
              <a:rPr lang="en-US" sz="1200" b="1" spc="-10" dirty="0" err="1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gofmt</a:t>
            </a:r>
            <a:r>
              <a:rPr lang="en-US" sz="12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and static analysis tools on code.</a:t>
            </a:r>
            <a:endParaRPr lang="en-US" sz="1200" b="1" spc="55" dirty="0">
              <a:solidFill>
                <a:srgbClr val="060609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lvl="2" indent="-320040">
              <a:spcBef>
                <a:spcPts val="21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200" b="1" dirty="0">
                <a:solidFill>
                  <a:srgbClr val="06060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Routing</a:t>
            </a:r>
            <a:r>
              <a:rPr lang="en-US" sz="1200" b="1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 Kong for unified routing, auth, rate-limiting, load balancing and observability.</a:t>
            </a:r>
            <a:endParaRPr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4560" y="624930"/>
            <a:ext cx="28346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Proposed</a:t>
            </a:r>
            <a:r>
              <a:rPr spc="-275" dirty="0"/>
              <a:t> </a:t>
            </a:r>
            <a:r>
              <a:rPr spc="-105" dirty="0"/>
              <a:t>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9750" y="1058064"/>
            <a:ext cx="6408250" cy="337528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400" b="1" spc="-40" dirty="0">
                <a:solidFill>
                  <a:srgbClr val="060609"/>
                </a:solidFill>
                <a:latin typeface="Arial"/>
                <a:cs typeface="Arial"/>
              </a:rPr>
              <a:t>Main interactive 3D menu</a:t>
            </a:r>
            <a:r>
              <a:rPr sz="1400" b="1" spc="-10" dirty="0">
                <a:solidFill>
                  <a:srgbClr val="060609"/>
                </a:solidFill>
                <a:latin typeface="Arial"/>
                <a:cs typeface="Arial"/>
              </a:rPr>
              <a:t>:</a:t>
            </a:r>
            <a:endParaRPr lang="en-US" sz="1400" b="1" spc="-10" dirty="0">
              <a:solidFill>
                <a:srgbClr val="060609"/>
              </a:solidFill>
              <a:latin typeface="Arial"/>
              <a:cs typeface="Arial"/>
            </a:endParaRPr>
          </a:p>
          <a:p>
            <a:pPr marL="469265" indent="-320040">
              <a:lnSpc>
                <a:spcPct val="100000"/>
              </a:lnSpc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spc="10" dirty="0">
                <a:solidFill>
                  <a:srgbClr val="060609"/>
                </a:solidFill>
                <a:latin typeface="Arial"/>
                <a:cs typeface="Arial"/>
              </a:rPr>
              <a:t>Math: </a:t>
            </a:r>
            <a:r>
              <a:rPr lang="en-US" sz="1100" spc="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3D geometry.</a:t>
            </a:r>
          </a:p>
          <a:p>
            <a:pPr marL="469265" indent="-320040">
              <a:lnSpc>
                <a:spcPct val="100000"/>
              </a:lnSpc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spc="10" dirty="0">
                <a:solidFill>
                  <a:srgbClr val="060609"/>
                </a:solidFill>
                <a:latin typeface="Arial"/>
                <a:cs typeface="Arial"/>
              </a:rPr>
              <a:t>Physics:</a:t>
            </a:r>
            <a:r>
              <a:rPr lang="en-US" sz="1100" spc="10" dirty="0">
                <a:solidFill>
                  <a:srgbClr val="060609"/>
                </a:solidFill>
                <a:latin typeface="Arial"/>
                <a:cs typeface="Arial"/>
              </a:rPr>
              <a:t> F</a:t>
            </a:r>
            <a:r>
              <a:rPr lang="en-US" sz="1100" spc="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undamental mechanics problems.</a:t>
            </a:r>
          </a:p>
          <a:p>
            <a:pPr marL="469265" indent="-320040">
              <a:lnSpc>
                <a:spcPct val="100000"/>
              </a:lnSpc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spc="10" dirty="0">
                <a:solidFill>
                  <a:srgbClr val="060609"/>
                </a:solidFill>
                <a:latin typeface="Arial"/>
                <a:cs typeface="Arial"/>
              </a:rPr>
              <a:t>Chemistry:</a:t>
            </a:r>
            <a:r>
              <a:rPr lang="en-US" sz="1100" spc="1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100" spc="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Interactive molecule engine uploader and visualizer.</a:t>
            </a:r>
          </a:p>
          <a:p>
            <a:pPr marL="469265" indent="-320040">
              <a:lnSpc>
                <a:spcPct val="100000"/>
              </a:lnSpc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spc="10" dirty="0">
                <a:solidFill>
                  <a:srgbClr val="060609"/>
                </a:solidFill>
                <a:latin typeface="Arial"/>
                <a:cs typeface="Arial"/>
              </a:rPr>
              <a:t>Astronomy: </a:t>
            </a:r>
            <a:r>
              <a:rPr lang="en-US" sz="1100" spc="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Solar system and planets 3D visuals and metrics.</a:t>
            </a:r>
          </a:p>
          <a:p>
            <a:pPr marL="469265" indent="-320040">
              <a:lnSpc>
                <a:spcPct val="100000"/>
              </a:lnSpc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spc="10" dirty="0">
                <a:solidFill>
                  <a:srgbClr val="060609"/>
                </a:solidFill>
                <a:latin typeface="Arial"/>
                <a:cs typeface="Arial"/>
              </a:rPr>
              <a:t>Algorithmics:</a:t>
            </a:r>
            <a:r>
              <a:rPr lang="en-US" sz="1100" spc="1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100" spc="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C++ interactive 3D data structures engine.</a:t>
            </a:r>
          </a:p>
          <a:p>
            <a:pPr>
              <a:lnSpc>
                <a:spcPct val="100000"/>
              </a:lnSpc>
              <a:spcBef>
                <a:spcPts val="505"/>
              </a:spcBef>
              <a:buClr>
                <a:srgbClr val="060609"/>
              </a:buClr>
              <a:buFont typeface="Microsoft Sans Serif"/>
              <a:buChar char="●"/>
            </a:pPr>
            <a:endParaRPr lang="en-US" sz="1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40" dirty="0">
                <a:solidFill>
                  <a:srgbClr val="060609"/>
                </a:solidFill>
                <a:latin typeface="Arial"/>
                <a:cs typeface="Arial"/>
              </a:rPr>
              <a:t>For</a:t>
            </a:r>
            <a:r>
              <a:rPr lang="en-US" sz="1400" b="1" spc="-35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400" b="1" spc="-20" dirty="0">
                <a:solidFill>
                  <a:srgbClr val="060609"/>
                </a:solidFill>
                <a:latin typeface="Arial"/>
                <a:cs typeface="Arial"/>
              </a:rPr>
              <a:t>Professors</a:t>
            </a:r>
            <a:r>
              <a:rPr lang="en-US" sz="1400" b="1" spc="-10" dirty="0">
                <a:solidFill>
                  <a:srgbClr val="060609"/>
                </a:solidFill>
                <a:latin typeface="Arial"/>
                <a:cs typeface="Arial"/>
              </a:rPr>
              <a:t>:</a:t>
            </a:r>
            <a:endParaRPr lang="en-US" sz="1400" dirty="0">
              <a:latin typeface="Arial"/>
              <a:cs typeface="Arial"/>
            </a:endParaRPr>
          </a:p>
          <a:p>
            <a:pPr marL="469265" indent="-320040">
              <a:lnSpc>
                <a:spcPct val="100000"/>
              </a:lnSpc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dirty="0">
                <a:solidFill>
                  <a:srgbClr val="060609"/>
                </a:solidFill>
                <a:latin typeface="Arial"/>
                <a:cs typeface="Arial"/>
              </a:rPr>
              <a:t>Classes:</a:t>
            </a:r>
            <a:r>
              <a:rPr lang="en-US" sz="1100" b="1" spc="9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1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Manager of classes and students via email.</a:t>
            </a:r>
            <a:endParaRPr lang="en-US" sz="1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dirty="0">
                <a:solidFill>
                  <a:srgbClr val="060609"/>
                </a:solidFill>
                <a:latin typeface="Arial"/>
                <a:cs typeface="Arial"/>
              </a:rPr>
              <a:t>Quizzes: </a:t>
            </a:r>
            <a:r>
              <a:rPr lang="en-US" sz="11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Quiz creation engine and results per student.</a:t>
            </a:r>
            <a:endParaRPr lang="en-US" sz="1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spc="10" dirty="0">
                <a:solidFill>
                  <a:srgbClr val="060609"/>
                </a:solidFill>
                <a:latin typeface="Arial"/>
                <a:cs typeface="Arial"/>
              </a:rPr>
              <a:t>Analytics:</a:t>
            </a:r>
            <a:r>
              <a:rPr lang="en-US" sz="1100" b="1" spc="13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100" spc="55" dirty="0">
                <a:solidFill>
                  <a:srgbClr val="060609"/>
                </a:solidFill>
                <a:latin typeface="Microsoft Sans Serif"/>
                <a:cs typeface="Microsoft Sans Serif"/>
              </a:rPr>
              <a:t>In-</a:t>
            </a:r>
            <a:r>
              <a:rPr lang="en-US" sz="1100" spc="70" dirty="0">
                <a:solidFill>
                  <a:srgbClr val="060609"/>
                </a:solidFill>
                <a:latin typeface="Microsoft Sans Serif"/>
                <a:cs typeface="Microsoft Sans Serif"/>
              </a:rPr>
              <a:t>depth</a:t>
            </a:r>
            <a:r>
              <a:rPr lang="en-US" sz="1100" spc="150" dirty="0">
                <a:solidFill>
                  <a:srgbClr val="060609"/>
                </a:solidFill>
                <a:latin typeface="Microsoft Sans Serif"/>
                <a:cs typeface="Microsoft Sans Serif"/>
              </a:rPr>
              <a:t> </a:t>
            </a:r>
            <a:r>
              <a:rPr lang="en-US" sz="1100" spc="10" dirty="0">
                <a:solidFill>
                  <a:srgbClr val="060609"/>
                </a:solidFill>
                <a:latin typeface="Microsoft Sans Serif"/>
                <a:cs typeface="Microsoft Sans Serif"/>
              </a:rPr>
              <a:t>statistics</a:t>
            </a:r>
            <a:r>
              <a:rPr lang="en-US" sz="1100" spc="145" dirty="0">
                <a:solidFill>
                  <a:srgbClr val="060609"/>
                </a:solidFill>
                <a:latin typeface="Microsoft Sans Serif"/>
                <a:cs typeface="Microsoft Sans Serif"/>
              </a:rPr>
              <a:t> </a:t>
            </a:r>
            <a:r>
              <a:rPr lang="en-US" sz="1100" spc="10" dirty="0">
                <a:solidFill>
                  <a:srgbClr val="060609"/>
                </a:solidFill>
                <a:latin typeface="Microsoft Sans Serif"/>
                <a:cs typeface="Microsoft Sans Serif"/>
              </a:rPr>
              <a:t>and</a:t>
            </a:r>
            <a:r>
              <a:rPr lang="en-US" sz="1100" spc="150" dirty="0">
                <a:solidFill>
                  <a:srgbClr val="060609"/>
                </a:solidFill>
                <a:latin typeface="Microsoft Sans Serif"/>
                <a:cs typeface="Microsoft Sans Serif"/>
              </a:rPr>
              <a:t> </a:t>
            </a:r>
            <a:r>
              <a:rPr lang="en-US" sz="1100" spc="10" dirty="0">
                <a:solidFill>
                  <a:srgbClr val="060609"/>
                </a:solidFill>
                <a:latin typeface="Microsoft Sans Serif"/>
                <a:cs typeface="Microsoft Sans Serif"/>
              </a:rPr>
              <a:t>analysis on student results.</a:t>
            </a: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dirty="0"/>
              <a:t>Tracking: </a:t>
            </a:r>
            <a:r>
              <a:rPr lang="en-US" sz="1100" dirty="0"/>
              <a:t>Attendance reports with logins, quiz attempts or time spent in modules.</a:t>
            </a:r>
          </a:p>
          <a:p>
            <a:pPr marL="469265" indent="-320040">
              <a:spcBef>
                <a:spcPts val="21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spc="10" dirty="0">
                <a:solidFill>
                  <a:srgbClr val="06060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Gamification &amp; Achievements: </a:t>
            </a:r>
            <a:r>
              <a:rPr lang="en-US" sz="1100" spc="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Badges, leaderboards or “streaks”.</a:t>
            </a:r>
          </a:p>
          <a:p>
            <a:pPr marL="149225">
              <a:spcBef>
                <a:spcPts val="215"/>
              </a:spcBef>
              <a:tabLst>
                <a:tab pos="469265" algn="l"/>
              </a:tabLst>
            </a:pPr>
            <a:endParaRPr lang="en-US" sz="1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10" dirty="0">
                <a:solidFill>
                  <a:srgbClr val="060609"/>
                </a:solidFill>
                <a:latin typeface="Arial"/>
                <a:cs typeface="Arial"/>
              </a:rPr>
              <a:t>Marketplace:</a:t>
            </a:r>
            <a:endParaRPr lang="en-US" sz="1400" dirty="0">
              <a:latin typeface="Arial"/>
              <a:cs typeface="Arial"/>
            </a:endParaRPr>
          </a:p>
          <a:p>
            <a:pPr marL="469265" indent="-320040">
              <a:lnSpc>
                <a:spcPct val="100000"/>
              </a:lnSpc>
              <a:spcBef>
                <a:spcPts val="26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lang="en-US" sz="1100" b="1" dirty="0">
                <a:solidFill>
                  <a:srgbClr val="060609"/>
                </a:solidFill>
                <a:latin typeface="Arial"/>
                <a:cs typeface="Arial"/>
              </a:rPr>
              <a:t>Book market:</a:t>
            </a:r>
            <a:r>
              <a:rPr lang="en-US" sz="1100" dirty="0">
                <a:solidFill>
                  <a:srgbClr val="060609"/>
                </a:solidFill>
                <a:latin typeface="Arial"/>
                <a:cs typeface="Arial"/>
              </a:rPr>
              <a:t> </a:t>
            </a:r>
            <a:r>
              <a:rPr lang="en-US" sz="110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External marketplace for science and exercise books on the subjects presented.</a:t>
            </a:r>
            <a:endParaRPr lang="en-US" sz="1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3011F2-53DE-93C1-6E5F-8928A2918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81150"/>
            <a:ext cx="1567696" cy="2200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251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Implementation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751633" y="1581150"/>
            <a:ext cx="3972767" cy="279730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/>
              <a:t>Frontend</a:t>
            </a:r>
            <a:endParaRPr spc="-10" dirty="0"/>
          </a:p>
          <a:p>
            <a:pPr marL="469900" marR="778510" indent="-320675">
              <a:lnSpc>
                <a:spcPct val="114599"/>
              </a:lnSpc>
              <a:spcBef>
                <a:spcPts val="65"/>
              </a:spcBef>
              <a:buFont typeface="Microsoft Sans Serif"/>
              <a:buChar char="●"/>
              <a:tabLst>
                <a:tab pos="469900" algn="l"/>
              </a:tabLst>
            </a:pPr>
            <a:r>
              <a:rPr sz="1200" u="none" dirty="0"/>
              <a:t>JavaScript:</a:t>
            </a:r>
            <a:r>
              <a:rPr sz="1200" u="none" spc="45" dirty="0"/>
              <a:t> </a:t>
            </a:r>
            <a:r>
              <a:rPr sz="1200" b="0" u="none" spc="-10" dirty="0">
                <a:latin typeface="Microsoft Sans Serif"/>
                <a:cs typeface="Microsoft Sans Serif"/>
              </a:rPr>
              <a:t>ReactJS </a:t>
            </a:r>
            <a:r>
              <a:rPr sz="1200" b="0" u="none" dirty="0">
                <a:latin typeface="Microsoft Sans Serif"/>
                <a:cs typeface="Microsoft Sans Serif"/>
              </a:rPr>
              <a:t>(Frontend)</a:t>
            </a:r>
            <a:r>
              <a:rPr lang="en-US" sz="1200" b="0" u="none" dirty="0">
                <a:latin typeface="Microsoft Sans Serif"/>
                <a:cs typeface="Microsoft Sans Serif"/>
              </a:rPr>
              <a:t>, </a:t>
            </a:r>
            <a:r>
              <a:rPr lang="en-US" sz="1200" b="0" u="none" dirty="0" err="1">
                <a:latin typeface="Microsoft Sans Serif"/>
                <a:cs typeface="Microsoft Sans Serif"/>
              </a:rPr>
              <a:t>ThreeJS</a:t>
            </a:r>
            <a:r>
              <a:rPr lang="en-US" sz="1200" b="0" u="none" dirty="0">
                <a:latin typeface="Microsoft Sans Serif"/>
                <a:cs typeface="Microsoft Sans Serif"/>
              </a:rPr>
              <a:t> (3D framework using WebGL)</a:t>
            </a:r>
          </a:p>
          <a:p>
            <a:pPr marL="149225" marR="810260">
              <a:lnSpc>
                <a:spcPct val="114599"/>
              </a:lnSpc>
              <a:tabLst>
                <a:tab pos="469900" algn="l"/>
              </a:tabLst>
            </a:pPr>
            <a:endParaRPr lang="en-US" sz="1200" b="0" spc="-10" dirty="0">
              <a:latin typeface="Microsoft Sans Serif"/>
              <a:cs typeface="Microsoft Sans Serif"/>
            </a:endParaRPr>
          </a:p>
          <a:p>
            <a:pPr marL="149225" marR="810260">
              <a:lnSpc>
                <a:spcPct val="114599"/>
              </a:lnSpc>
              <a:tabLst>
                <a:tab pos="469900" algn="l"/>
              </a:tabLst>
            </a:pPr>
            <a:endParaRPr lang="en-US" sz="1200" b="0" spc="-1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dirty="0"/>
              <a:t>Backend</a:t>
            </a:r>
            <a:endParaRPr lang="en-US" spc="-10" dirty="0"/>
          </a:p>
          <a:p>
            <a:pPr marL="469900" marR="778510" indent="-320675">
              <a:lnSpc>
                <a:spcPct val="114599"/>
              </a:lnSpc>
              <a:spcBef>
                <a:spcPts val="65"/>
              </a:spcBef>
              <a:buFont typeface="Microsoft Sans Serif"/>
              <a:buChar char="●"/>
              <a:tabLst>
                <a:tab pos="469900" algn="l"/>
              </a:tabLst>
            </a:pPr>
            <a:r>
              <a:rPr lang="en-US" sz="1200" u="none" dirty="0"/>
              <a:t>Technology:</a:t>
            </a:r>
            <a:r>
              <a:rPr lang="en-US" sz="1200" b="0" u="none" dirty="0"/>
              <a:t> Go with Gorilla mux</a:t>
            </a:r>
          </a:p>
          <a:p>
            <a:pPr marL="469900" marR="778510" indent="-320675">
              <a:lnSpc>
                <a:spcPct val="114599"/>
              </a:lnSpc>
              <a:spcBef>
                <a:spcPts val="65"/>
              </a:spcBef>
              <a:buFont typeface="Microsoft Sans Serif"/>
              <a:buChar char="●"/>
              <a:tabLst>
                <a:tab pos="469900" algn="l"/>
              </a:tabLst>
            </a:pPr>
            <a:r>
              <a:rPr lang="en-US" sz="1200" u="none" dirty="0"/>
              <a:t>Architecture: </a:t>
            </a:r>
            <a:r>
              <a:rPr lang="en-US" sz="1200" b="0" u="none" dirty="0"/>
              <a:t>K8s with Kong router</a:t>
            </a:r>
          </a:p>
          <a:p>
            <a:pPr marL="469900" marR="778510" indent="-320675">
              <a:lnSpc>
                <a:spcPct val="114599"/>
              </a:lnSpc>
              <a:spcBef>
                <a:spcPts val="65"/>
              </a:spcBef>
              <a:buFont typeface="Microsoft Sans Serif"/>
              <a:buChar char="●"/>
              <a:tabLst>
                <a:tab pos="469900" algn="l"/>
              </a:tabLst>
            </a:pPr>
            <a:r>
              <a:rPr lang="en-US" sz="1200" u="none" spc="-1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US" sz="1200" u="none" spc="-10" dirty="0">
                <a:latin typeface="Microsoft Sans Serif"/>
                <a:cs typeface="Microsoft Sans Serif"/>
              </a:rPr>
              <a:t>:</a:t>
            </a:r>
            <a:r>
              <a:rPr lang="en-US" sz="1200" b="0" u="none" spc="-10" dirty="0">
                <a:latin typeface="Microsoft Sans Serif"/>
                <a:cs typeface="Microsoft Sans Serif"/>
              </a:rPr>
              <a:t> Grafana + Prometheus</a:t>
            </a:r>
          </a:p>
          <a:p>
            <a:pPr marL="469900" marR="778510" indent="-320675">
              <a:lnSpc>
                <a:spcPct val="114599"/>
              </a:lnSpc>
              <a:spcBef>
                <a:spcPts val="65"/>
              </a:spcBef>
              <a:buFont typeface="Microsoft Sans Serif"/>
              <a:buChar char="●"/>
              <a:tabLst>
                <a:tab pos="469900" algn="l"/>
              </a:tabLst>
            </a:pPr>
            <a:r>
              <a:rPr lang="en-US" sz="1200" u="none" spc="-10" dirty="0">
                <a:latin typeface="Arial" panose="020B0604020202020204" pitchFamily="34" charset="0"/>
                <a:cs typeface="Arial" panose="020B0604020202020204" pitchFamily="34" charset="0"/>
              </a:rPr>
              <a:t>Cluster Manager: </a:t>
            </a:r>
            <a:r>
              <a:rPr lang="en-US" sz="1200" b="0" u="none" spc="-10" dirty="0" err="1">
                <a:latin typeface="Microsoft Sans Serif"/>
                <a:cs typeface="Microsoft Sans Serif"/>
              </a:rPr>
              <a:t>Portainer</a:t>
            </a:r>
            <a:endParaRPr sz="1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95"/>
              </a:spcBef>
              <a:buClr>
                <a:srgbClr val="060609"/>
              </a:buClr>
              <a:buFont typeface="Microsoft Sans Serif"/>
              <a:buChar char="●"/>
            </a:pPr>
            <a:endParaRPr sz="1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95"/>
              </a:spcBef>
              <a:buClr>
                <a:srgbClr val="060609"/>
              </a:buClr>
            </a:pP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xfrm>
            <a:off x="5021427" y="1581150"/>
            <a:ext cx="3590290" cy="23171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Database</a:t>
            </a:r>
            <a:r>
              <a:rPr lang="en-US" spc="95" dirty="0"/>
              <a:t> </a:t>
            </a:r>
            <a:endParaRPr lang="en-US" spc="-10" dirty="0"/>
          </a:p>
          <a:p>
            <a:pPr marL="469900" marR="716915" indent="-320675">
              <a:lnSpc>
                <a:spcPct val="114599"/>
              </a:lnSpc>
              <a:spcBef>
                <a:spcPts val="65"/>
              </a:spcBef>
              <a:buFont typeface="Microsoft Sans Serif"/>
              <a:buChar char="●"/>
              <a:tabLst>
                <a:tab pos="469900" algn="l"/>
              </a:tabLst>
            </a:pPr>
            <a:r>
              <a:rPr lang="en-US" sz="1200" u="none" dirty="0"/>
              <a:t>Database:</a:t>
            </a:r>
            <a:r>
              <a:rPr lang="en-US" sz="1200" u="none" spc="50" dirty="0"/>
              <a:t> </a:t>
            </a:r>
            <a:r>
              <a:rPr lang="en-US" sz="1200" b="0" u="none" dirty="0">
                <a:latin typeface="Microsoft Sans Serif"/>
                <a:cs typeface="Microsoft Sans Serif"/>
              </a:rPr>
              <a:t>MongoDB</a:t>
            </a:r>
            <a:r>
              <a:rPr lang="en-US" sz="1200" b="0" u="none" spc="75" dirty="0">
                <a:latin typeface="Microsoft Sans Serif"/>
                <a:cs typeface="Microsoft Sans Serif"/>
              </a:rPr>
              <a:t> </a:t>
            </a:r>
            <a:r>
              <a:rPr lang="en-US" sz="1200" b="0" u="none" spc="30" dirty="0">
                <a:latin typeface="Microsoft Sans Serif"/>
                <a:cs typeface="Microsoft Sans Serif"/>
              </a:rPr>
              <a:t>with Mongo Express manager</a:t>
            </a:r>
            <a:endParaRPr lang="en-US" sz="1200" u="none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95"/>
              </a:spcBef>
              <a:buClr>
                <a:srgbClr val="060609"/>
              </a:buClr>
              <a:buFont typeface="Microsoft Sans Serif"/>
              <a:buChar char="●"/>
            </a:pPr>
            <a:endParaRPr lang="en-US" sz="1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95"/>
              </a:spcBef>
              <a:buClr>
                <a:srgbClr val="060609"/>
              </a:buClr>
              <a:buFont typeface="Microsoft Sans Serif"/>
              <a:buChar char="●"/>
            </a:pPr>
            <a:endParaRPr sz="1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pc="20" dirty="0"/>
              <a:t>Authentication</a:t>
            </a:r>
            <a:r>
              <a:rPr spc="260" dirty="0"/>
              <a:t> </a:t>
            </a:r>
            <a:r>
              <a:rPr spc="-10" dirty="0"/>
              <a:t>System</a:t>
            </a:r>
          </a:p>
          <a:p>
            <a:pPr marL="469265" indent="-320040">
              <a:lnSpc>
                <a:spcPct val="100000"/>
              </a:lnSpc>
              <a:spcBef>
                <a:spcPts val="27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200" u="none" spc="-30" dirty="0"/>
              <a:t>Tokens:</a:t>
            </a:r>
            <a:r>
              <a:rPr sz="1200" u="none" spc="15" dirty="0"/>
              <a:t> </a:t>
            </a:r>
            <a:r>
              <a:rPr sz="1200" b="0" u="none" dirty="0">
                <a:latin typeface="Microsoft Sans Serif"/>
                <a:cs typeface="Microsoft Sans Serif"/>
              </a:rPr>
              <a:t>JWT</a:t>
            </a:r>
            <a:r>
              <a:rPr sz="1200" b="0" u="none" spc="40" dirty="0">
                <a:latin typeface="Microsoft Sans Serif"/>
                <a:cs typeface="Microsoft Sans Serif"/>
              </a:rPr>
              <a:t> </a:t>
            </a:r>
            <a:r>
              <a:rPr sz="1200" b="0" u="none" dirty="0">
                <a:latin typeface="Microsoft Sans Serif"/>
                <a:cs typeface="Microsoft Sans Serif"/>
              </a:rPr>
              <a:t>for</a:t>
            </a:r>
            <a:r>
              <a:rPr sz="1200" b="0" u="none" spc="40" dirty="0">
                <a:latin typeface="Microsoft Sans Serif"/>
                <a:cs typeface="Microsoft Sans Serif"/>
              </a:rPr>
              <a:t> </a:t>
            </a:r>
            <a:r>
              <a:rPr sz="1200" b="0" u="none" dirty="0">
                <a:latin typeface="Microsoft Sans Serif"/>
                <a:cs typeface="Microsoft Sans Serif"/>
              </a:rPr>
              <a:t>Access</a:t>
            </a:r>
            <a:r>
              <a:rPr sz="1200" b="0" u="none" spc="45" dirty="0">
                <a:latin typeface="Microsoft Sans Serif"/>
                <a:cs typeface="Microsoft Sans Serif"/>
              </a:rPr>
              <a:t> </a:t>
            </a:r>
            <a:r>
              <a:rPr sz="1200" b="0" u="none" dirty="0">
                <a:latin typeface="Microsoft Sans Serif"/>
                <a:cs typeface="Microsoft Sans Serif"/>
              </a:rPr>
              <a:t>and</a:t>
            </a:r>
            <a:r>
              <a:rPr sz="1200" b="0" u="none" spc="40" dirty="0">
                <a:latin typeface="Microsoft Sans Serif"/>
                <a:cs typeface="Microsoft Sans Serif"/>
              </a:rPr>
              <a:t> </a:t>
            </a:r>
            <a:r>
              <a:rPr sz="1200" b="0" u="none" dirty="0">
                <a:latin typeface="Microsoft Sans Serif"/>
                <a:cs typeface="Microsoft Sans Serif"/>
              </a:rPr>
              <a:t>Refresh</a:t>
            </a:r>
            <a:r>
              <a:rPr sz="1200" b="0" u="none" spc="40" dirty="0">
                <a:latin typeface="Microsoft Sans Serif"/>
                <a:cs typeface="Microsoft Sans Serif"/>
              </a:rPr>
              <a:t> </a:t>
            </a:r>
            <a:r>
              <a:rPr sz="1200" b="0" u="none" spc="-10" dirty="0">
                <a:latin typeface="Microsoft Sans Serif"/>
                <a:cs typeface="Microsoft Sans Serif"/>
              </a:rPr>
              <a:t>Tokens</a:t>
            </a:r>
            <a:endParaRPr sz="1200" u="none" dirty="0">
              <a:latin typeface="Microsoft Sans Serif"/>
              <a:cs typeface="Microsoft Sans Serif"/>
            </a:endParaRPr>
          </a:p>
          <a:p>
            <a:pPr marL="469900" marR="5080" indent="-320675">
              <a:lnSpc>
                <a:spcPct val="114599"/>
              </a:lnSpc>
              <a:buFont typeface="Microsoft Sans Serif"/>
              <a:buChar char="●"/>
              <a:tabLst>
                <a:tab pos="469900" algn="l"/>
              </a:tabLst>
            </a:pPr>
            <a:r>
              <a:rPr sz="1200" u="none" dirty="0"/>
              <a:t>Validity:</a:t>
            </a:r>
            <a:r>
              <a:rPr sz="1200" u="none" spc="50" dirty="0"/>
              <a:t> </a:t>
            </a:r>
            <a:r>
              <a:rPr sz="1200" b="0" u="none" dirty="0">
                <a:latin typeface="Microsoft Sans Serif"/>
                <a:cs typeface="Microsoft Sans Serif"/>
              </a:rPr>
              <a:t>Access</a:t>
            </a:r>
            <a:r>
              <a:rPr sz="1200" b="0" u="none" spc="65" dirty="0">
                <a:latin typeface="Microsoft Sans Serif"/>
                <a:cs typeface="Microsoft Sans Serif"/>
              </a:rPr>
              <a:t> </a:t>
            </a:r>
            <a:r>
              <a:rPr sz="1200" b="0" u="none" spc="-20" dirty="0">
                <a:latin typeface="Microsoft Sans Serif"/>
                <a:cs typeface="Microsoft Sans Serif"/>
              </a:rPr>
              <a:t>Token</a:t>
            </a:r>
            <a:r>
              <a:rPr sz="1200" b="0" u="none" spc="70" dirty="0">
                <a:latin typeface="Microsoft Sans Serif"/>
                <a:cs typeface="Microsoft Sans Serif"/>
              </a:rPr>
              <a:t> </a:t>
            </a:r>
            <a:r>
              <a:rPr sz="1200" b="0" u="none" spc="-50" dirty="0">
                <a:latin typeface="Microsoft Sans Serif"/>
                <a:cs typeface="Microsoft Sans Serif"/>
              </a:rPr>
              <a:t>(15</a:t>
            </a:r>
            <a:r>
              <a:rPr sz="1200" b="0" u="none" spc="65" dirty="0">
                <a:latin typeface="Microsoft Sans Serif"/>
                <a:cs typeface="Microsoft Sans Serif"/>
              </a:rPr>
              <a:t> </a:t>
            </a:r>
            <a:r>
              <a:rPr sz="1200" b="0" u="none" dirty="0">
                <a:latin typeface="Microsoft Sans Serif"/>
                <a:cs typeface="Microsoft Sans Serif"/>
              </a:rPr>
              <a:t>minutes),</a:t>
            </a:r>
            <a:r>
              <a:rPr sz="1200" b="0" u="none" spc="70" dirty="0">
                <a:latin typeface="Microsoft Sans Serif"/>
                <a:cs typeface="Microsoft Sans Serif"/>
              </a:rPr>
              <a:t> </a:t>
            </a:r>
            <a:r>
              <a:rPr sz="1200" b="0" u="none" spc="-10" dirty="0">
                <a:latin typeface="Microsoft Sans Serif"/>
                <a:cs typeface="Microsoft Sans Serif"/>
              </a:rPr>
              <a:t>Refresh </a:t>
            </a:r>
            <a:r>
              <a:rPr sz="1200" b="0" u="none" spc="-20" dirty="0">
                <a:latin typeface="Microsoft Sans Serif"/>
                <a:cs typeface="Microsoft Sans Serif"/>
              </a:rPr>
              <a:t>Token</a:t>
            </a:r>
            <a:r>
              <a:rPr sz="1200" b="0" u="none" spc="-10" dirty="0">
                <a:latin typeface="Microsoft Sans Serif"/>
                <a:cs typeface="Microsoft Sans Serif"/>
              </a:rPr>
              <a:t> </a:t>
            </a:r>
            <a:r>
              <a:rPr sz="1200" b="0" u="none" dirty="0">
                <a:latin typeface="Microsoft Sans Serif"/>
                <a:cs typeface="Microsoft Sans Serif"/>
              </a:rPr>
              <a:t>(7</a:t>
            </a:r>
            <a:r>
              <a:rPr sz="1200" b="0" u="none" spc="-5" dirty="0">
                <a:latin typeface="Microsoft Sans Serif"/>
                <a:cs typeface="Microsoft Sans Serif"/>
              </a:rPr>
              <a:t> </a:t>
            </a:r>
            <a:r>
              <a:rPr sz="1200" b="0" u="none" spc="-10" dirty="0">
                <a:latin typeface="Microsoft Sans Serif"/>
                <a:cs typeface="Microsoft Sans Serif"/>
              </a:rPr>
              <a:t>days)</a:t>
            </a:r>
            <a:endParaRPr sz="1200" u="none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95"/>
              </a:spcBef>
              <a:buClr>
                <a:srgbClr val="060609"/>
              </a:buClr>
              <a:buFont typeface="Microsoft Sans Serif"/>
              <a:buChar char="●"/>
            </a:pP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E6C18-E18B-A778-9E8F-923BE03C2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CE4258-FEEE-8E54-4B7D-10C66B8A7B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4560" y="624930"/>
            <a:ext cx="28346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65" dirty="0"/>
              <a:t>Current progress</a:t>
            </a:r>
            <a:endParaRPr spc="-10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E110055-DACD-DE69-ABE6-6CF99994724F}"/>
              </a:ext>
            </a:extLst>
          </p:cNvPr>
          <p:cNvSpPr/>
          <p:nvPr/>
        </p:nvSpPr>
        <p:spPr>
          <a:xfrm>
            <a:off x="163282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184499"/>
                </a:moveTo>
                <a:lnTo>
                  <a:pt x="6590" y="135452"/>
                </a:lnTo>
                <a:lnTo>
                  <a:pt x="25189" y="91379"/>
                </a:lnTo>
                <a:lnTo>
                  <a:pt x="54038" y="54038"/>
                </a:lnTo>
                <a:lnTo>
                  <a:pt x="91379" y="25189"/>
                </a:lnTo>
                <a:lnTo>
                  <a:pt x="135452" y="6590"/>
                </a:lnTo>
                <a:lnTo>
                  <a:pt x="184500" y="0"/>
                </a:lnTo>
                <a:lnTo>
                  <a:pt x="255105" y="14044"/>
                </a:lnTo>
                <a:lnTo>
                  <a:pt x="314961" y="54038"/>
                </a:lnTo>
                <a:lnTo>
                  <a:pt x="354955" y="113894"/>
                </a:lnTo>
                <a:lnTo>
                  <a:pt x="369000" y="184499"/>
                </a:lnTo>
                <a:lnTo>
                  <a:pt x="362409" y="233547"/>
                </a:lnTo>
                <a:lnTo>
                  <a:pt x="343810" y="277620"/>
                </a:lnTo>
                <a:lnTo>
                  <a:pt x="314961" y="314961"/>
                </a:lnTo>
                <a:lnTo>
                  <a:pt x="277620" y="343810"/>
                </a:lnTo>
                <a:lnTo>
                  <a:pt x="233547" y="362409"/>
                </a:lnTo>
                <a:lnTo>
                  <a:pt x="184500" y="368999"/>
                </a:lnTo>
                <a:lnTo>
                  <a:pt x="135452" y="362409"/>
                </a:lnTo>
                <a:lnTo>
                  <a:pt x="91379" y="343810"/>
                </a:lnTo>
                <a:lnTo>
                  <a:pt x="54038" y="314961"/>
                </a:lnTo>
                <a:lnTo>
                  <a:pt x="25189" y="277620"/>
                </a:lnTo>
                <a:lnTo>
                  <a:pt x="6590" y="233547"/>
                </a:lnTo>
                <a:lnTo>
                  <a:pt x="0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CF816AB-8F45-62F9-72EE-D81F4512D53C}"/>
              </a:ext>
            </a:extLst>
          </p:cNvPr>
          <p:cNvSpPr/>
          <p:nvPr/>
        </p:nvSpPr>
        <p:spPr>
          <a:xfrm>
            <a:off x="8611717" y="470450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368999" y="184499"/>
                </a:moveTo>
                <a:lnTo>
                  <a:pt x="362409" y="135452"/>
                </a:lnTo>
                <a:lnTo>
                  <a:pt x="343810" y="91379"/>
                </a:lnTo>
                <a:lnTo>
                  <a:pt x="314961" y="54038"/>
                </a:lnTo>
                <a:lnTo>
                  <a:pt x="277620" y="25189"/>
                </a:lnTo>
                <a:lnTo>
                  <a:pt x="233547" y="6590"/>
                </a:lnTo>
                <a:lnTo>
                  <a:pt x="184499" y="0"/>
                </a:lnTo>
                <a:lnTo>
                  <a:pt x="113894" y="14044"/>
                </a:lnTo>
                <a:lnTo>
                  <a:pt x="54038" y="54038"/>
                </a:lnTo>
                <a:lnTo>
                  <a:pt x="14044" y="113894"/>
                </a:lnTo>
                <a:lnTo>
                  <a:pt x="0" y="184499"/>
                </a:lnTo>
                <a:lnTo>
                  <a:pt x="6590" y="233547"/>
                </a:lnTo>
                <a:lnTo>
                  <a:pt x="25189" y="277620"/>
                </a:lnTo>
                <a:lnTo>
                  <a:pt x="54038" y="314961"/>
                </a:lnTo>
                <a:lnTo>
                  <a:pt x="91379" y="343810"/>
                </a:lnTo>
                <a:lnTo>
                  <a:pt x="135452" y="362409"/>
                </a:lnTo>
                <a:lnTo>
                  <a:pt x="184499" y="368999"/>
                </a:lnTo>
                <a:lnTo>
                  <a:pt x="233547" y="362409"/>
                </a:lnTo>
                <a:lnTo>
                  <a:pt x="277620" y="343810"/>
                </a:lnTo>
                <a:lnTo>
                  <a:pt x="314961" y="314961"/>
                </a:lnTo>
                <a:lnTo>
                  <a:pt x="343810" y="277620"/>
                </a:lnTo>
                <a:lnTo>
                  <a:pt x="362409" y="233547"/>
                </a:lnTo>
                <a:lnTo>
                  <a:pt x="368999" y="184499"/>
                </a:lnTo>
                <a:close/>
              </a:path>
            </a:pathLst>
          </a:custGeom>
          <a:ln w="9524">
            <a:solidFill>
              <a:srgbClr val="0606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080C7FC-9B69-06E2-6370-3F1E754C326E}"/>
              </a:ext>
            </a:extLst>
          </p:cNvPr>
          <p:cNvSpPr txBox="1"/>
          <p:nvPr/>
        </p:nvSpPr>
        <p:spPr>
          <a:xfrm>
            <a:off x="483835" y="1428750"/>
            <a:ext cx="5341450" cy="181588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spc="-4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Role based account system (students and professors)</a:t>
            </a: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spc="-4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Main interactive 3D menu</a:t>
            </a:r>
            <a:endParaRPr lang="en-US" sz="1400" spc="-10" dirty="0">
              <a:solidFill>
                <a:srgbClr val="060609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Educational 3D hubs for math, physics, chemistry, astronomy and computer science</a:t>
            </a: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Classes management</a:t>
            </a: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Quiz creation and management</a:t>
            </a: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spc="-10" dirty="0">
                <a:solidFill>
                  <a:srgbClr val="06060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Functional marketplace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4849D0B-8E88-6C96-F3E1-2147BDCC5D5F}"/>
              </a:ext>
            </a:extLst>
          </p:cNvPr>
          <p:cNvSpPr txBox="1"/>
          <p:nvPr/>
        </p:nvSpPr>
        <p:spPr>
          <a:xfrm>
            <a:off x="8738781" y="4755906"/>
            <a:ext cx="130175" cy="273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-50" dirty="0">
                <a:solidFill>
                  <a:srgbClr val="060609"/>
                </a:solidFill>
                <a:latin typeface="Microsoft Sans Serif"/>
                <a:cs typeface="Microsoft Sans Serif"/>
              </a:rPr>
              <a:t>&gt;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2FAFA6A-9F69-E8D6-AFB8-0FD2601A3E06}"/>
              </a:ext>
            </a:extLst>
          </p:cNvPr>
          <p:cNvSpPr txBox="1"/>
          <p:nvPr/>
        </p:nvSpPr>
        <p:spPr>
          <a:xfrm>
            <a:off x="290962" y="4780938"/>
            <a:ext cx="113664" cy="224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50" dirty="0">
                <a:solidFill>
                  <a:srgbClr val="060609"/>
                </a:solidFill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2FDBB-6F9D-0598-58F0-534FC8FDB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81150"/>
            <a:ext cx="1567696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14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6060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1144</Words>
  <Application>Microsoft Office PowerPoint</Application>
  <PresentationFormat>On-screen Show (16:9)</PresentationFormat>
  <Paragraphs>182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Arial Black</vt:lpstr>
      <vt:lpstr>Microsoft Sans Serif</vt:lpstr>
      <vt:lpstr>Office Theme</vt:lpstr>
      <vt:lpstr>3D Educational Web Platform VisioScience3D</vt:lpstr>
      <vt:lpstr>Introduction</vt:lpstr>
      <vt:lpstr>Purpose</vt:lpstr>
      <vt:lpstr>Market research and SoA</vt:lpstr>
      <vt:lpstr>Functional requirements</vt:lpstr>
      <vt:lpstr>Non-functional requirements</vt:lpstr>
      <vt:lpstr>Proposed solution</vt:lpstr>
      <vt:lpstr>Implementation</vt:lpstr>
      <vt:lpstr>Current progress</vt:lpstr>
      <vt:lpstr>Backend Architecture</vt:lpstr>
      <vt:lpstr>Frontend Architecture</vt:lpstr>
      <vt:lpstr>3D Scenes</vt:lpstr>
      <vt:lpstr>Evaluation</vt:lpstr>
      <vt:lpstr>Problems</vt:lpstr>
      <vt:lpstr>Next steps</vt:lpstr>
      <vt:lpstr>Demo</vt:lpstr>
      <vt:lpstr>Thank you!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SCSS</dc:title>
  <cp:lastModifiedBy>Dragomir Andrei</cp:lastModifiedBy>
  <cp:revision>8</cp:revision>
  <dcterms:created xsi:type="dcterms:W3CDTF">2025-05-10T19:42:31Z</dcterms:created>
  <dcterms:modified xsi:type="dcterms:W3CDTF">2025-05-11T17:45:15Z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2025-05-10T00:00:00Z</vt:filetime>
  </property>
  <property fmtid="{D5CDD505-2E9C-101B-9397-08002B2CF9AE}" pid="3" name="Creator">
    <vt:lpwstr>Google</vt:lpwstr>
  </property>
  <property fmtid="{D5CDD505-2E9C-101B-9397-08002B2CF9AE}" pid="4" name="LastSaved">
    <vt:filetime>2025-05-10T00:00:00Z</vt:filetime>
  </property>
</Properties>
</file>